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2" r:id="rId3"/>
    <p:sldId id="259" r:id="rId4"/>
    <p:sldId id="264" r:id="rId5"/>
    <p:sldId id="260" r:id="rId6"/>
    <p:sldId id="261" r:id="rId7"/>
    <p:sldId id="277" r:id="rId8"/>
    <p:sldId id="258" r:id="rId9"/>
    <p:sldId id="262" r:id="rId10"/>
    <p:sldId id="263" r:id="rId11"/>
    <p:sldId id="353" r:id="rId12"/>
    <p:sldId id="265" r:id="rId13"/>
    <p:sldId id="362" r:id="rId14"/>
    <p:sldId id="266" r:id="rId15"/>
    <p:sldId id="267" r:id="rId16"/>
    <p:sldId id="268" r:id="rId17"/>
    <p:sldId id="269" r:id="rId18"/>
    <p:sldId id="270" r:id="rId19"/>
    <p:sldId id="271" r:id="rId20"/>
    <p:sldId id="272" r:id="rId21"/>
    <p:sldId id="273" r:id="rId22"/>
    <p:sldId id="274" r:id="rId23"/>
    <p:sldId id="275" r:id="rId24"/>
    <p:sldId id="278" r:id="rId25"/>
    <p:sldId id="342" r:id="rId26"/>
    <p:sldId id="343" r:id="rId27"/>
    <p:sldId id="355" r:id="rId28"/>
    <p:sldId id="354" r:id="rId29"/>
    <p:sldId id="356" r:id="rId30"/>
    <p:sldId id="324" r:id="rId31"/>
    <p:sldId id="276" r:id="rId32"/>
    <p:sldId id="280" r:id="rId33"/>
    <p:sldId id="357" r:id="rId34"/>
    <p:sldId id="281" r:id="rId35"/>
    <p:sldId id="282" r:id="rId36"/>
    <p:sldId id="283" r:id="rId37"/>
    <p:sldId id="325" r:id="rId38"/>
    <p:sldId id="284" r:id="rId39"/>
    <p:sldId id="286" r:id="rId40"/>
    <p:sldId id="287" r:id="rId41"/>
    <p:sldId id="288" r:id="rId42"/>
    <p:sldId id="289" r:id="rId43"/>
    <p:sldId id="293" r:id="rId44"/>
    <p:sldId id="295" r:id="rId45"/>
    <p:sldId id="296" r:id="rId46"/>
    <p:sldId id="299" r:id="rId47"/>
    <p:sldId id="303" r:id="rId48"/>
    <p:sldId id="304" r:id="rId49"/>
    <p:sldId id="307" r:id="rId50"/>
    <p:sldId id="310" r:id="rId51"/>
    <p:sldId id="344" r:id="rId52"/>
    <p:sldId id="346" r:id="rId53"/>
    <p:sldId id="345" r:id="rId54"/>
    <p:sldId id="348" r:id="rId55"/>
    <p:sldId id="347" r:id="rId56"/>
    <p:sldId id="358" r:id="rId57"/>
    <p:sldId id="312" r:id="rId58"/>
    <p:sldId id="326" r:id="rId59"/>
    <p:sldId id="311" r:id="rId60"/>
    <p:sldId id="359" r:id="rId61"/>
    <p:sldId id="329" r:id="rId62"/>
    <p:sldId id="314" r:id="rId63"/>
    <p:sldId id="316" r:id="rId64"/>
    <p:sldId id="317" r:id="rId65"/>
    <p:sldId id="318" r:id="rId66"/>
    <p:sldId id="319" r:id="rId67"/>
    <p:sldId id="320" r:id="rId68"/>
    <p:sldId id="321" r:id="rId69"/>
    <p:sldId id="349" r:id="rId70"/>
    <p:sldId id="350" r:id="rId71"/>
    <p:sldId id="351" r:id="rId72"/>
    <p:sldId id="360" r:id="rId73"/>
    <p:sldId id="361" r:id="rId74"/>
    <p:sldId id="363" r:id="rId75"/>
    <p:sldId id="322" r:id="rId76"/>
    <p:sldId id="323" r:id="rId77"/>
    <p:sldId id="327" r:id="rId78"/>
    <p:sldId id="328" r:id="rId79"/>
    <p:sldId id="336" r:id="rId80"/>
    <p:sldId id="337" r:id="rId81"/>
    <p:sldId id="338" r:id="rId82"/>
    <p:sldId id="339" r:id="rId83"/>
    <p:sldId id="340" r:id="rId84"/>
    <p:sldId id="341" r:id="rId85"/>
    <p:sldId id="330" r:id="rId86"/>
    <p:sldId id="331" r:id="rId87"/>
    <p:sldId id="332" r:id="rId88"/>
    <p:sldId id="334" r:id="rId89"/>
    <p:sldId id="333" r:id="rId90"/>
    <p:sldId id="335" r:id="rId91"/>
    <p:sldId id="364" r:id="rId9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2"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Ondertitel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tel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nl-NL" smtClean="0"/>
              <a:t>Klik om de stijl te bewerken</a:t>
            </a:r>
            <a:endParaRPr kumimoji="0" lang="en-US"/>
          </a:p>
        </p:txBody>
      </p:sp>
      <p:cxnSp>
        <p:nvCxnSpPr>
          <p:cNvPr id="8" name="Rechte verbindingslijn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Rechte verbindingslijn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Tijdelijke aanduiding voor datum 14"/>
          <p:cNvSpPr>
            <a:spLocks noGrp="1"/>
          </p:cNvSpPr>
          <p:nvPr>
            <p:ph type="dt" sz="half" idx="10"/>
          </p:nvPr>
        </p:nvSpPr>
        <p:spPr/>
        <p:txBody>
          <a:bodyPr/>
          <a:lstStyle/>
          <a:p>
            <a:fld id="{E6864260-FC65-4A35-A1FF-5574A5116DA3}" type="datetimeFigureOut">
              <a:rPr lang="nl-BE" smtClean="0"/>
              <a:pPr/>
              <a:t>6/12/2013</a:t>
            </a:fld>
            <a:endParaRPr lang="nl-BE"/>
          </a:p>
        </p:txBody>
      </p:sp>
      <p:sp>
        <p:nvSpPr>
          <p:cNvPr id="16" name="Tijdelijke aanduiding voor dianummer 15"/>
          <p:cNvSpPr>
            <a:spLocks noGrp="1"/>
          </p:cNvSpPr>
          <p:nvPr>
            <p:ph type="sldNum" sz="quarter" idx="11"/>
          </p:nvPr>
        </p:nvSpPr>
        <p:spPr/>
        <p:txBody>
          <a:bodyPr/>
          <a:lstStyle/>
          <a:p>
            <a:fld id="{E7209A9E-BB2A-4DFE-ABA9-BBA796363DE2}" type="slidenum">
              <a:rPr lang="nl-BE" smtClean="0"/>
              <a:pPr/>
              <a:t>‹nr.›</a:t>
            </a:fld>
            <a:endParaRPr lang="nl-BE"/>
          </a:p>
        </p:txBody>
      </p:sp>
      <p:sp>
        <p:nvSpPr>
          <p:cNvPr id="17" name="Tijdelijke aanduiding voor voettekst 16"/>
          <p:cNvSpPr>
            <a:spLocks noGrp="1"/>
          </p:cNvSpPr>
          <p:nvPr>
            <p:ph type="ftr" sz="quarter" idx="12"/>
          </p:nvPr>
        </p:nvSpPr>
        <p:spPr/>
        <p:txBody>
          <a:bodyPr/>
          <a:lstStyle/>
          <a:p>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6864260-FC65-4A35-A1FF-5574A5116DA3}" type="datetimeFigureOut">
              <a:rPr lang="nl-BE" smtClean="0"/>
              <a:pPr/>
              <a:t>6/12/2013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7209A9E-BB2A-4DFE-ABA9-BBA796363DE2}"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E6864260-FC65-4A35-A1FF-5574A5116DA3}" type="datetimeFigureOut">
              <a:rPr lang="nl-BE" smtClean="0"/>
              <a:pPr/>
              <a:t>6/12/2013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7209A9E-BB2A-4DFE-ABA9-BBA796363DE2}"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Tijdelijke aanduiding voor inhoud 8"/>
          <p:cNvSpPr>
            <a:spLocks noGrp="1"/>
          </p:cNvSpPr>
          <p:nvPr>
            <p:ph idx="1"/>
          </p:nvPr>
        </p:nvSpPr>
        <p:spPr>
          <a:xfrm>
            <a:off x="457200" y="1524000"/>
            <a:ext cx="8229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4" name="Tijdelijke aanduiding voor datum 13"/>
          <p:cNvSpPr>
            <a:spLocks noGrp="1"/>
          </p:cNvSpPr>
          <p:nvPr>
            <p:ph type="dt" sz="half" idx="14"/>
          </p:nvPr>
        </p:nvSpPr>
        <p:spPr/>
        <p:txBody>
          <a:bodyPr/>
          <a:lstStyle/>
          <a:p>
            <a:fld id="{E6864260-FC65-4A35-A1FF-5574A5116DA3}" type="datetimeFigureOut">
              <a:rPr lang="nl-BE" smtClean="0"/>
              <a:pPr/>
              <a:t>6/12/2013</a:t>
            </a:fld>
            <a:endParaRPr lang="nl-BE"/>
          </a:p>
        </p:txBody>
      </p:sp>
      <p:sp>
        <p:nvSpPr>
          <p:cNvPr id="15" name="Tijdelijke aanduiding voor dianummer 14"/>
          <p:cNvSpPr>
            <a:spLocks noGrp="1"/>
          </p:cNvSpPr>
          <p:nvPr>
            <p:ph type="sldNum" sz="quarter" idx="15"/>
          </p:nvPr>
        </p:nvSpPr>
        <p:spPr/>
        <p:txBody>
          <a:bodyPr/>
          <a:lstStyle>
            <a:lvl1pPr algn="ctr">
              <a:defRPr/>
            </a:lvl1pPr>
          </a:lstStyle>
          <a:p>
            <a:fld id="{E7209A9E-BB2A-4DFE-ABA9-BBA796363DE2}" type="slidenum">
              <a:rPr lang="nl-BE" smtClean="0"/>
              <a:pPr/>
              <a:t>‹nr.›</a:t>
            </a:fld>
            <a:endParaRPr lang="nl-BE"/>
          </a:p>
        </p:txBody>
      </p:sp>
      <p:sp>
        <p:nvSpPr>
          <p:cNvPr id="16" name="Tijdelijke aanduiding voor voettekst 15"/>
          <p:cNvSpPr>
            <a:spLocks noGrp="1"/>
          </p:cNvSpPr>
          <p:nvPr>
            <p:ph type="ftr" sz="quarter" idx="16"/>
          </p:nvPr>
        </p:nvSpPr>
        <p:spPr/>
        <p:txBody>
          <a:bodyPr/>
          <a:lstStyle/>
          <a:p>
            <a:endParaRPr lang="nl-BE"/>
          </a:p>
        </p:txBody>
      </p:sp>
      <p:sp>
        <p:nvSpPr>
          <p:cNvPr id="17" name="Titel 16"/>
          <p:cNvSpPr>
            <a:spLocks noGrp="1"/>
          </p:cNvSpPr>
          <p:nvPr>
            <p:ph type="title"/>
          </p:nvPr>
        </p:nvSpPr>
        <p:spPr/>
        <p:txBody>
          <a:bodyPr rtlCol="0" anchor="b" anchorCtr="0"/>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E6864260-FC65-4A35-A1FF-5574A5116DA3}" type="datetimeFigureOut">
              <a:rPr lang="nl-BE" smtClean="0"/>
              <a:pPr/>
              <a:t>6/12/2013</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E7209A9E-BB2A-4DFE-ABA9-BBA796363DE2}" type="slidenum">
              <a:rPr lang="nl-BE" smtClean="0"/>
              <a:pPr/>
              <a:t>‹nr.›</a:t>
            </a:fld>
            <a:endParaRPr lang="nl-BE"/>
          </a:p>
        </p:txBody>
      </p:sp>
      <p:sp>
        <p:nvSpPr>
          <p:cNvPr id="2" name="Titel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cxnSp>
        <p:nvCxnSpPr>
          <p:cNvPr id="7" name="Rechte verbindingslijn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E6864260-FC65-4A35-A1FF-5574A5116DA3}" type="datetimeFigureOut">
              <a:rPr lang="nl-BE" smtClean="0"/>
              <a:pPr/>
              <a:t>6/12/2013</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E7209A9E-BB2A-4DFE-ABA9-BBA796363DE2}" type="slidenum">
              <a:rPr lang="nl-BE" smtClean="0"/>
              <a:pPr/>
              <a:t>‹nr.›</a:t>
            </a:fld>
            <a:endParaRPr lang="nl-BE"/>
          </a:p>
        </p:txBody>
      </p:sp>
      <p:sp>
        <p:nvSpPr>
          <p:cNvPr id="2" name="Titel 1"/>
          <p:cNvSpPr>
            <a:spLocks noGrp="1"/>
          </p:cNvSpPr>
          <p:nvPr>
            <p:ph type="title"/>
          </p:nvPr>
        </p:nvSpPr>
        <p:spPr/>
        <p:txBody>
          <a:bodyPr/>
          <a:lstStyle/>
          <a:p>
            <a:r>
              <a:rPr kumimoji="0" lang="nl-NL" smtClean="0"/>
              <a:t>Klik om de stijl te bewerken</a:t>
            </a:r>
            <a:endParaRPr kumimoji="0" lang="en-US"/>
          </a:p>
        </p:txBody>
      </p:sp>
      <p:sp>
        <p:nvSpPr>
          <p:cNvPr id="11" name="Tijdelijke aanduiding voor inhoud 10"/>
          <p:cNvSpPr>
            <a:spLocks noGrp="1"/>
          </p:cNvSpPr>
          <p:nvPr>
            <p:ph sz="half" idx="1"/>
          </p:nvPr>
        </p:nvSpPr>
        <p:spPr>
          <a:xfrm>
            <a:off x="457200" y="1524000"/>
            <a:ext cx="4059936"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524000"/>
            <a:ext cx="4059936"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9" name="Tijdelijke aanduiding voor dianummer 8"/>
          <p:cNvSpPr>
            <a:spLocks noGrp="1"/>
          </p:cNvSpPr>
          <p:nvPr>
            <p:ph type="sldNum" sz="quarter" idx="12"/>
          </p:nvPr>
        </p:nvSpPr>
        <p:spPr/>
        <p:txBody>
          <a:bodyPr/>
          <a:lstStyle/>
          <a:p>
            <a:fld id="{E7209A9E-BB2A-4DFE-ABA9-BBA796363DE2}" type="slidenum">
              <a:rPr lang="nl-BE" smtClean="0"/>
              <a:pPr/>
              <a:t>‹nr.›</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7" name="Tijdelijke aanduiding voor datum 6"/>
          <p:cNvSpPr>
            <a:spLocks noGrp="1"/>
          </p:cNvSpPr>
          <p:nvPr>
            <p:ph type="dt" sz="half" idx="10"/>
          </p:nvPr>
        </p:nvSpPr>
        <p:spPr/>
        <p:txBody>
          <a:bodyPr/>
          <a:lstStyle/>
          <a:p>
            <a:fld id="{E6864260-FC65-4A35-A1FF-5574A5116DA3}" type="datetimeFigureOut">
              <a:rPr lang="nl-BE" smtClean="0"/>
              <a:pPr/>
              <a:t>6/12/2013</a:t>
            </a:fld>
            <a:endParaRPr lang="nl-BE"/>
          </a:p>
        </p:txBody>
      </p:sp>
      <p:sp>
        <p:nvSpPr>
          <p:cNvPr id="3" name="Tijdelijke aanduiding voor teks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32" name="Tijdelijke aanduiding voor inhoud 31"/>
          <p:cNvSpPr>
            <a:spLocks noGrp="1"/>
          </p:cNvSpPr>
          <p:nvPr>
            <p:ph sz="half" idx="2"/>
          </p:nvPr>
        </p:nvSpPr>
        <p:spPr>
          <a:xfrm>
            <a:off x="457200" y="2201896"/>
            <a:ext cx="4038600" cy="391363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34" name="Tijdelijke aanduiding voor inhoud 33"/>
          <p:cNvSpPr>
            <a:spLocks noGrp="1"/>
          </p:cNvSpPr>
          <p:nvPr>
            <p:ph sz="quarter" idx="4"/>
          </p:nvPr>
        </p:nvSpPr>
        <p:spPr>
          <a:xfrm>
            <a:off x="4649788" y="2201896"/>
            <a:ext cx="4038600" cy="391363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 name="Titel 1"/>
          <p:cNvSpPr>
            <a:spLocks noGrp="1"/>
          </p:cNvSpPr>
          <p:nvPr>
            <p:ph type="title"/>
          </p:nvPr>
        </p:nvSpPr>
        <p:spPr>
          <a:xfrm>
            <a:off x="457200" y="155448"/>
            <a:ext cx="8229600" cy="1143000"/>
          </a:xfrm>
        </p:spPr>
        <p:txBody>
          <a:bodyPr anchor="b" anchorCtr="0"/>
          <a:lstStyle>
            <a:lvl1pPr>
              <a:defRPr/>
            </a:lvl1pPr>
          </a:lstStyle>
          <a:p>
            <a:r>
              <a:rPr kumimoji="0" lang="nl-NL" smtClean="0"/>
              <a:t>Klik om de stijl te bewerken</a:t>
            </a:r>
            <a:endParaRPr kumimoji="0" lang="en-US"/>
          </a:p>
        </p:txBody>
      </p:sp>
      <p:sp>
        <p:nvSpPr>
          <p:cNvPr id="12" name="Tijdelijke aanduiding voor teks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cxnSp>
        <p:nvCxnSpPr>
          <p:cNvPr id="10" name="Rechte verbindingslijn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Rechte verbindingslijn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E6864260-FC65-4A35-A1FF-5574A5116DA3}" type="datetimeFigureOut">
              <a:rPr lang="nl-BE" smtClean="0"/>
              <a:pPr/>
              <a:t>6/12/2013</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E7209A9E-BB2A-4DFE-ABA9-BBA796363DE2}" type="slidenum">
              <a:rPr lang="nl-BE" smtClean="0"/>
              <a:pPr/>
              <a:t>‹nr.›</a:t>
            </a:fld>
            <a:endParaRPr lang="nl-BE"/>
          </a:p>
        </p:txBody>
      </p:sp>
      <p:sp>
        <p:nvSpPr>
          <p:cNvPr id="2" name="Titel 1"/>
          <p:cNvSpPr>
            <a:spLocks noGrp="1"/>
          </p:cNvSpPr>
          <p:nvPr>
            <p:ph type="title"/>
          </p:nvPr>
        </p:nvSpPr>
        <p:spPr/>
        <p:txBody>
          <a:bodyPr/>
          <a:lstStyle/>
          <a:p>
            <a:r>
              <a:rPr kumimoji="0" lang="nl-NL" smtClean="0"/>
              <a:t>Klik om de stijl te bewerken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6864260-FC65-4A35-A1FF-5574A5116DA3}" type="datetimeFigureOut">
              <a:rPr lang="nl-BE" smtClean="0"/>
              <a:pPr/>
              <a:t>6/12/2013</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E7209A9E-BB2A-4DFE-ABA9-BBA796363DE2}"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9" name="Tijdelijke aanduiding voor inhoud 28"/>
          <p:cNvSpPr>
            <a:spLocks noGrp="1"/>
          </p:cNvSpPr>
          <p:nvPr>
            <p:ph sz="quarter" idx="1"/>
          </p:nvPr>
        </p:nvSpPr>
        <p:spPr>
          <a:xfrm>
            <a:off x="457200" y="457200"/>
            <a:ext cx="6248400" cy="5715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3" name="Tijdelijke aanduiding voor teks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31" name="Titel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l-NL" smtClean="0"/>
              <a:t>Klik om de stijl te bewerken</a:t>
            </a:r>
            <a:endParaRPr kumimoji="0" lang="en-US"/>
          </a:p>
        </p:txBody>
      </p:sp>
      <p:sp>
        <p:nvSpPr>
          <p:cNvPr id="8" name="Tijdelijke aanduiding voor datum 7"/>
          <p:cNvSpPr>
            <a:spLocks noGrp="1"/>
          </p:cNvSpPr>
          <p:nvPr>
            <p:ph type="dt" sz="half" idx="14"/>
          </p:nvPr>
        </p:nvSpPr>
        <p:spPr/>
        <p:txBody>
          <a:bodyPr/>
          <a:lstStyle/>
          <a:p>
            <a:fld id="{E6864260-FC65-4A35-A1FF-5574A5116DA3}" type="datetimeFigureOut">
              <a:rPr lang="nl-BE" smtClean="0"/>
              <a:pPr/>
              <a:t>6/12/2013</a:t>
            </a:fld>
            <a:endParaRPr lang="nl-BE"/>
          </a:p>
        </p:txBody>
      </p:sp>
      <p:sp>
        <p:nvSpPr>
          <p:cNvPr id="9" name="Tijdelijke aanduiding voor dianummer 8"/>
          <p:cNvSpPr>
            <a:spLocks noGrp="1"/>
          </p:cNvSpPr>
          <p:nvPr>
            <p:ph type="sldNum" sz="quarter" idx="15"/>
          </p:nvPr>
        </p:nvSpPr>
        <p:spPr/>
        <p:txBody>
          <a:bodyPr/>
          <a:lstStyle/>
          <a:p>
            <a:fld id="{E7209A9E-BB2A-4DFE-ABA9-BBA796363DE2}" type="slidenum">
              <a:rPr lang="nl-BE" smtClean="0"/>
              <a:pPr/>
              <a:t>‹nr.›</a:t>
            </a:fld>
            <a:endParaRPr lang="nl-BE"/>
          </a:p>
        </p:txBody>
      </p:sp>
      <p:sp>
        <p:nvSpPr>
          <p:cNvPr id="10" name="Tijdelijke aanduiding voor voettekst 9"/>
          <p:cNvSpPr>
            <a:spLocks noGrp="1"/>
          </p:cNvSpPr>
          <p:nvPr>
            <p:ph type="ftr" sz="quarter" idx="16"/>
          </p:nvPr>
        </p:nvSpPr>
        <p:spPr/>
        <p:txBody>
          <a:bodyPr/>
          <a:lstStyle/>
          <a:p>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nl-NL" smtClean="0"/>
              <a:t>Klik op het pictogram als u een afbeelding wilt toevoegen</a:t>
            </a:r>
            <a:endParaRPr kumimoji="0" lang="en-US"/>
          </a:p>
        </p:txBody>
      </p:sp>
      <p:sp>
        <p:nvSpPr>
          <p:cNvPr id="4" name="Tijdelijke aanduiding voor teks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8" name="Tijdelijke aanduiding voor datum 7"/>
          <p:cNvSpPr>
            <a:spLocks noGrp="1"/>
          </p:cNvSpPr>
          <p:nvPr>
            <p:ph type="dt" sz="half" idx="10"/>
          </p:nvPr>
        </p:nvSpPr>
        <p:spPr/>
        <p:txBody>
          <a:bodyPr/>
          <a:lstStyle/>
          <a:p>
            <a:fld id="{E6864260-FC65-4A35-A1FF-5574A5116DA3}" type="datetimeFigureOut">
              <a:rPr lang="nl-BE" smtClean="0"/>
              <a:pPr/>
              <a:t>6/12/2013</a:t>
            </a:fld>
            <a:endParaRPr lang="nl-BE"/>
          </a:p>
        </p:txBody>
      </p:sp>
      <p:sp>
        <p:nvSpPr>
          <p:cNvPr id="9" name="Tijdelijke aanduiding voor dianummer 8"/>
          <p:cNvSpPr>
            <a:spLocks noGrp="1"/>
          </p:cNvSpPr>
          <p:nvPr>
            <p:ph type="sldNum" sz="quarter" idx="11"/>
          </p:nvPr>
        </p:nvSpPr>
        <p:spPr/>
        <p:txBody>
          <a:bodyPr/>
          <a:lstStyle/>
          <a:p>
            <a:fld id="{E7209A9E-BB2A-4DFE-ABA9-BBA796363DE2}" type="slidenum">
              <a:rPr lang="nl-BE" smtClean="0"/>
              <a:pPr/>
              <a:t>‹nr.›</a:t>
            </a:fld>
            <a:endParaRPr lang="nl-BE"/>
          </a:p>
        </p:txBody>
      </p:sp>
      <p:sp>
        <p:nvSpPr>
          <p:cNvPr id="10" name="Tijdelijke aanduiding voor voettekst 9"/>
          <p:cNvSpPr>
            <a:spLocks noGrp="1"/>
          </p:cNvSpPr>
          <p:nvPr>
            <p:ph type="ftr" sz="quarter" idx="12"/>
          </p:nvPr>
        </p:nvSpPr>
        <p:spPr/>
        <p:txBody>
          <a:bodyPr/>
          <a:lstStyle/>
          <a:p>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ijdelijke aanduiding voor teks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4" name="Tijdelijke aanduiding voor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6864260-FC65-4A35-A1FF-5574A5116DA3}" type="datetimeFigureOut">
              <a:rPr lang="nl-BE" smtClean="0"/>
              <a:pPr/>
              <a:t>6/12/2013</a:t>
            </a:fld>
            <a:endParaRPr lang="nl-BE"/>
          </a:p>
        </p:txBody>
      </p:sp>
      <p:sp>
        <p:nvSpPr>
          <p:cNvPr id="10" name="Tijdelijke aanduiding voor voettekst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nl-BE"/>
          </a:p>
        </p:txBody>
      </p:sp>
      <p:sp>
        <p:nvSpPr>
          <p:cNvPr id="22" name="Tijdelijke aanduiding voor dianumm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7209A9E-BB2A-4DFE-ABA9-BBA796363DE2}" type="slidenum">
              <a:rPr lang="nl-BE" smtClean="0"/>
              <a:pPr/>
              <a:t>‹nr.›</a:t>
            </a:fld>
            <a:endParaRPr lang="nl-BE"/>
          </a:p>
        </p:txBody>
      </p:sp>
      <p:sp>
        <p:nvSpPr>
          <p:cNvPr id="5" name="Tijdelijke aanduiding voor titel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nl-NL" smtClean="0"/>
              <a:t>Klik om de stijl te bewerken</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1.gif"/><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r>
              <a:rPr lang="nl-BE" dirty="0" smtClean="0"/>
              <a:t>d</a:t>
            </a:r>
            <a:r>
              <a:rPr lang="nl-BE" dirty="0" smtClean="0"/>
              <a:t>oor Marc </a:t>
            </a:r>
            <a:r>
              <a:rPr lang="nl-BE" dirty="0" err="1" smtClean="0"/>
              <a:t>Meeus</a:t>
            </a:r>
            <a:endParaRPr lang="nl-BE" dirty="0"/>
          </a:p>
        </p:txBody>
      </p:sp>
      <p:sp>
        <p:nvSpPr>
          <p:cNvPr id="2" name="Titel 1"/>
          <p:cNvSpPr>
            <a:spLocks noGrp="1"/>
          </p:cNvSpPr>
          <p:nvPr>
            <p:ph type="ctrTitle"/>
          </p:nvPr>
        </p:nvSpPr>
        <p:spPr/>
        <p:txBody>
          <a:bodyPr/>
          <a:lstStyle/>
          <a:p>
            <a:r>
              <a:rPr lang="nl-BE" u="sng" dirty="0" smtClean="0"/>
              <a:t>Gereedschappen voor het onderhoud van je motorfiets</a:t>
            </a:r>
            <a:r>
              <a:rPr lang="nl-BE" dirty="0" smtClean="0"/>
              <a:t/>
            </a:r>
            <a:br>
              <a:rPr lang="nl-BE" dirty="0" smtClean="0"/>
            </a:br>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abel moment.jpg"/>
          <p:cNvPicPr>
            <a:picLocks noGrp="1" noChangeAspect="1"/>
          </p:cNvPicPr>
          <p:nvPr>
            <p:ph idx="1"/>
          </p:nvPr>
        </p:nvPicPr>
        <p:blipFill>
          <a:blip r:embed="rId2" cstate="print"/>
          <a:stretch>
            <a:fillRect/>
          </a:stretch>
        </p:blipFill>
        <p:spPr>
          <a:xfrm>
            <a:off x="2294572" y="1524000"/>
            <a:ext cx="4554855" cy="4572000"/>
          </a:xfrm>
        </p:spPr>
      </p:pic>
      <p:sp>
        <p:nvSpPr>
          <p:cNvPr id="3" name="Titel 2"/>
          <p:cNvSpPr>
            <a:spLocks noGrp="1"/>
          </p:cNvSpPr>
          <p:nvPr>
            <p:ph type="title"/>
          </p:nvPr>
        </p:nvSpPr>
        <p:spPr>
          <a:xfrm>
            <a:off x="395536" y="332656"/>
            <a:ext cx="8229600" cy="1219200"/>
          </a:xfrm>
        </p:spPr>
        <p:txBody>
          <a:bodyPr>
            <a:normAutofit/>
          </a:bodyPr>
          <a:lstStyle/>
          <a:p>
            <a:r>
              <a:rPr lang="nl-BE" dirty="0" smtClean="0"/>
              <a:t>Tabel met aanhaalmomenten: </a:t>
            </a:r>
            <a:r>
              <a:rPr lang="nl-BE" sz="3100" dirty="0" smtClean="0"/>
              <a:t>afhankelijk van de sterkteklasse van de bout</a:t>
            </a:r>
            <a:endParaRPr lang="nl-BE" sz="3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Diktelemmers of voelermaatjes</a:t>
            </a:r>
            <a:endParaRPr lang="nl-BE" dirty="0"/>
          </a:p>
        </p:txBody>
      </p:sp>
      <p:pic>
        <p:nvPicPr>
          <p:cNvPr id="6" name="Tijdelijke aanduiding voor inhoud 5" descr="Voelermaat.jpg"/>
          <p:cNvPicPr>
            <a:picLocks noGrp="1" noChangeAspect="1"/>
          </p:cNvPicPr>
          <p:nvPr>
            <p:ph sz="half" idx="1"/>
          </p:nvPr>
        </p:nvPicPr>
        <p:blipFill>
          <a:blip r:embed="rId2" cstate="print"/>
          <a:stretch>
            <a:fillRect/>
          </a:stretch>
        </p:blipFill>
        <p:spPr>
          <a:xfrm>
            <a:off x="457200" y="2313746"/>
            <a:ext cx="4059238" cy="2992508"/>
          </a:xfrm>
        </p:spPr>
      </p:pic>
      <p:pic>
        <p:nvPicPr>
          <p:cNvPr id="7" name="Tijdelijke aanduiding voor inhoud 6" descr="voelrmaat op rol.jpg"/>
          <p:cNvPicPr>
            <a:picLocks noGrp="1" noChangeAspect="1"/>
          </p:cNvPicPr>
          <p:nvPr>
            <p:ph sz="half" idx="2"/>
          </p:nvPr>
        </p:nvPicPr>
        <p:blipFill>
          <a:blip r:embed="rId3" cstate="print"/>
          <a:stretch>
            <a:fillRect/>
          </a:stretch>
        </p:blipFill>
        <p:spPr>
          <a:xfrm>
            <a:off x="4690269" y="1555750"/>
            <a:ext cx="3975100" cy="45085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Doel:</a:t>
            </a:r>
          </a:p>
          <a:p>
            <a:r>
              <a:rPr lang="nl-BE" dirty="0" smtClean="0"/>
              <a:t>Nauwkeurig  spelingen meten </a:t>
            </a:r>
          </a:p>
          <a:p>
            <a:r>
              <a:rPr lang="nl-BE" dirty="0" smtClean="0"/>
              <a:t>Nauwkeurig spelingen instellen</a:t>
            </a:r>
          </a:p>
          <a:p>
            <a:r>
              <a:rPr lang="nl-BE" dirty="0" smtClean="0"/>
              <a:t>Roestvrije en andere types</a:t>
            </a:r>
          </a:p>
          <a:p>
            <a:r>
              <a:rPr lang="nl-BE" dirty="0" smtClean="0"/>
              <a:t>Moet er strak schuivend doorgaan</a:t>
            </a:r>
          </a:p>
          <a:p>
            <a:r>
              <a:rPr lang="nl-BE" dirty="0" smtClean="0"/>
              <a:t>Nooit forceren , vooral de fijne diktes</a:t>
            </a:r>
          </a:p>
          <a:p>
            <a:r>
              <a:rPr lang="nl-BE" dirty="0" smtClean="0"/>
              <a:t>Bestaat ook als band (0,03   0,05    0,10 mm)</a:t>
            </a:r>
          </a:p>
          <a:p>
            <a:r>
              <a:rPr lang="nl-BE" dirty="0" smtClean="0"/>
              <a:t>Bestaat ook </a:t>
            </a:r>
            <a:r>
              <a:rPr lang="nl-BE" dirty="0" err="1" smtClean="0"/>
              <a:t>duimse</a:t>
            </a:r>
            <a:r>
              <a:rPr lang="nl-BE" dirty="0" smtClean="0"/>
              <a:t> maten: </a:t>
            </a:r>
            <a:r>
              <a:rPr lang="nl-BE" dirty="0" err="1" smtClean="0"/>
              <a:t>mils</a:t>
            </a:r>
            <a:r>
              <a:rPr lang="nl-BE" dirty="0" smtClean="0"/>
              <a:t> (=1/1000 inch)</a:t>
            </a:r>
          </a:p>
          <a:p>
            <a:r>
              <a:rPr lang="nl-BE" dirty="0" smtClean="0"/>
              <a:t>1 </a:t>
            </a:r>
            <a:r>
              <a:rPr lang="nl-BE" dirty="0" err="1" smtClean="0"/>
              <a:t>mil</a:t>
            </a:r>
            <a:r>
              <a:rPr lang="nl-BE" dirty="0" smtClean="0"/>
              <a:t> = 0,0254 mm</a:t>
            </a:r>
          </a:p>
          <a:p>
            <a:endParaRPr lang="nl-BE" dirty="0"/>
          </a:p>
        </p:txBody>
      </p:sp>
      <p:sp>
        <p:nvSpPr>
          <p:cNvPr id="3" name="Titel 2"/>
          <p:cNvSpPr>
            <a:spLocks noGrp="1"/>
          </p:cNvSpPr>
          <p:nvPr>
            <p:ph type="title"/>
          </p:nvPr>
        </p:nvSpPr>
        <p:spPr/>
        <p:txBody>
          <a:bodyPr/>
          <a:lstStyle/>
          <a:p>
            <a:r>
              <a:rPr lang="nl-BE" dirty="0" smtClean="0"/>
              <a:t>Voelermaatjes</a:t>
            </a:r>
            <a:endParaRPr lang="nl-B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p:txBody>
          <a:bodyPr/>
          <a:lstStyle/>
          <a:p>
            <a:r>
              <a:rPr lang="nl-BE" dirty="0" smtClean="0"/>
              <a:t>Zuigerveerspeling in zuiger meten</a:t>
            </a:r>
            <a:endParaRPr lang="nl-BE" dirty="0"/>
          </a:p>
        </p:txBody>
      </p:sp>
      <p:pic>
        <p:nvPicPr>
          <p:cNvPr id="9" name="Tijdelijke aanduiding voor inhoud 8" descr="zuigerveerspeling.gif"/>
          <p:cNvPicPr>
            <a:picLocks noGrp="1" noChangeAspect="1"/>
          </p:cNvPicPr>
          <p:nvPr>
            <p:ph sz="half" idx="2"/>
          </p:nvPr>
        </p:nvPicPr>
        <p:blipFill>
          <a:blip r:embed="rId2" cstate="print"/>
          <a:stretch>
            <a:fillRect/>
          </a:stretch>
        </p:blipFill>
        <p:spPr>
          <a:xfrm>
            <a:off x="457200" y="2742114"/>
            <a:ext cx="4038600" cy="2832685"/>
          </a:xfrm>
        </p:spPr>
      </p:pic>
      <p:pic>
        <p:nvPicPr>
          <p:cNvPr id="10" name="Tijdelijke aanduiding voor inhoud 9" descr="slotspeling meten.gif"/>
          <p:cNvPicPr>
            <a:picLocks noGrp="1" noChangeAspect="1"/>
          </p:cNvPicPr>
          <p:nvPr>
            <p:ph sz="quarter" idx="4"/>
          </p:nvPr>
        </p:nvPicPr>
        <p:blipFill>
          <a:blip r:embed="rId3" cstate="print"/>
          <a:stretch>
            <a:fillRect/>
          </a:stretch>
        </p:blipFill>
        <p:spPr>
          <a:xfrm>
            <a:off x="5140325" y="2253456"/>
            <a:ext cx="3057525" cy="3810000"/>
          </a:xfrm>
        </p:spPr>
      </p:pic>
      <p:sp>
        <p:nvSpPr>
          <p:cNvPr id="4" name="Titel 3"/>
          <p:cNvSpPr>
            <a:spLocks noGrp="1"/>
          </p:cNvSpPr>
          <p:nvPr>
            <p:ph type="title"/>
          </p:nvPr>
        </p:nvSpPr>
        <p:spPr/>
        <p:txBody>
          <a:bodyPr/>
          <a:lstStyle/>
          <a:p>
            <a:r>
              <a:rPr lang="nl-BE" dirty="0" smtClean="0"/>
              <a:t>Toepassingen</a:t>
            </a:r>
            <a:endParaRPr lang="nl-BE" dirty="0"/>
          </a:p>
        </p:txBody>
      </p:sp>
      <p:sp>
        <p:nvSpPr>
          <p:cNvPr id="7" name="Tijdelijke aanduiding voor tekst 6"/>
          <p:cNvSpPr>
            <a:spLocks noGrp="1"/>
          </p:cNvSpPr>
          <p:nvPr>
            <p:ph type="body" idx="3"/>
          </p:nvPr>
        </p:nvSpPr>
        <p:spPr/>
        <p:txBody>
          <a:bodyPr/>
          <a:lstStyle/>
          <a:p>
            <a:r>
              <a:rPr lang="nl-BE" dirty="0" smtClean="0"/>
              <a:t>Slotspeling zuigerveer</a:t>
            </a:r>
            <a:endParaRPr lang="nl-B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BE" dirty="0" smtClean="0"/>
              <a:t>Klepspeling controleren en regelen</a:t>
            </a:r>
            <a:endParaRPr lang="nl-BE" dirty="0"/>
          </a:p>
        </p:txBody>
      </p:sp>
      <p:pic>
        <p:nvPicPr>
          <p:cNvPr id="8" name="Tijdelijke aanduiding voor inhoud 7" descr="klepsp meth.jpg"/>
          <p:cNvPicPr>
            <a:picLocks noGrp="1" noChangeAspect="1"/>
          </p:cNvPicPr>
          <p:nvPr>
            <p:ph sz="half" idx="1"/>
          </p:nvPr>
        </p:nvPicPr>
        <p:blipFill>
          <a:blip r:embed="rId2" cstate="print"/>
          <a:stretch>
            <a:fillRect/>
          </a:stretch>
        </p:blipFill>
        <p:spPr>
          <a:xfrm>
            <a:off x="1548606" y="2590800"/>
            <a:ext cx="1876425" cy="2438400"/>
          </a:xfrm>
        </p:spPr>
      </p:pic>
      <p:pic>
        <p:nvPicPr>
          <p:cNvPr id="9" name="Tijdelijke aanduiding voor inhoud 8" descr="klepspeling2.jpg"/>
          <p:cNvPicPr>
            <a:picLocks noGrp="1" noChangeAspect="1"/>
          </p:cNvPicPr>
          <p:nvPr>
            <p:ph sz="half" idx="2"/>
          </p:nvPr>
        </p:nvPicPr>
        <p:blipFill>
          <a:blip r:embed="rId3" cstate="print"/>
          <a:stretch>
            <a:fillRect/>
          </a:stretch>
        </p:blipFill>
        <p:spPr>
          <a:xfrm>
            <a:off x="5687219" y="2652712"/>
            <a:ext cx="1981200" cy="23145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images.jpg"/>
          <p:cNvPicPr>
            <a:picLocks noGrp="1" noChangeAspect="1"/>
          </p:cNvPicPr>
          <p:nvPr>
            <p:ph idx="1"/>
          </p:nvPr>
        </p:nvPicPr>
        <p:blipFill>
          <a:blip r:embed="rId2" cstate="print"/>
          <a:stretch>
            <a:fillRect/>
          </a:stretch>
        </p:blipFill>
        <p:spPr>
          <a:xfrm>
            <a:off x="899592" y="1988840"/>
            <a:ext cx="4340571" cy="2278800"/>
          </a:xfrm>
        </p:spPr>
      </p:pic>
      <p:sp>
        <p:nvSpPr>
          <p:cNvPr id="3" name="Titel 2"/>
          <p:cNvSpPr>
            <a:spLocks noGrp="1"/>
          </p:cNvSpPr>
          <p:nvPr>
            <p:ph type="title"/>
          </p:nvPr>
        </p:nvSpPr>
        <p:spPr/>
        <p:txBody>
          <a:bodyPr>
            <a:normAutofit fontScale="90000"/>
          </a:bodyPr>
          <a:lstStyle/>
          <a:p>
            <a:r>
              <a:rPr lang="nl-BE" dirty="0" smtClean="0"/>
              <a:t>Let op: bij slijtage kan je meer speling hebben dan je hebt ingesteld</a:t>
            </a:r>
            <a:endParaRPr lang="nl-B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W123_300DT2.jpg"/>
          <p:cNvPicPr>
            <a:picLocks noGrp="1" noChangeAspect="1"/>
          </p:cNvPicPr>
          <p:nvPr>
            <p:ph idx="1"/>
          </p:nvPr>
        </p:nvPicPr>
        <p:blipFill>
          <a:blip r:embed="rId2" cstate="print"/>
          <a:stretch>
            <a:fillRect/>
          </a:stretch>
        </p:blipFill>
        <p:spPr>
          <a:xfrm>
            <a:off x="1835696" y="2060848"/>
            <a:ext cx="5144015" cy="3427200"/>
          </a:xfrm>
        </p:spPr>
      </p:pic>
      <p:sp>
        <p:nvSpPr>
          <p:cNvPr id="3" name="Titel 2"/>
          <p:cNvSpPr>
            <a:spLocks noGrp="1"/>
          </p:cNvSpPr>
          <p:nvPr>
            <p:ph type="title"/>
          </p:nvPr>
        </p:nvSpPr>
        <p:spPr/>
        <p:txBody>
          <a:bodyPr>
            <a:normAutofit fontScale="90000"/>
          </a:bodyPr>
          <a:lstStyle/>
          <a:p>
            <a:r>
              <a:rPr lang="nl-BE" dirty="0" smtClean="0"/>
              <a:t>Alternatieve en betere werkwijze bij slijtage :instellen met meetklok</a:t>
            </a:r>
            <a:endParaRPr lang="nl-B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Meetklok met magnetische voet of schroefbare voet</a:t>
            </a:r>
          </a:p>
          <a:p>
            <a:r>
              <a:rPr lang="nl-BE" dirty="0" smtClean="0"/>
              <a:t>Zo haaks (loodrecht) mogelijk zetten op de klep(schotel)</a:t>
            </a:r>
          </a:p>
          <a:p>
            <a:r>
              <a:rPr lang="nl-BE" dirty="0" smtClean="0"/>
              <a:t>Geeft je de werkelijke speling en niet deze van de spleet waar een voelermaat door kan!!</a:t>
            </a:r>
          </a:p>
          <a:p>
            <a:r>
              <a:rPr lang="nl-BE" dirty="0" smtClean="0"/>
              <a:t>Indien schuin </a:t>
            </a:r>
            <a:r>
              <a:rPr lang="nl-BE" dirty="0" smtClean="0"/>
              <a:t>opgesteld meet </a:t>
            </a:r>
            <a:r>
              <a:rPr lang="nl-BE" dirty="0" smtClean="0"/>
              <a:t>je een grotere afstand dan er werkelijk is </a:t>
            </a:r>
          </a:p>
          <a:p>
            <a:r>
              <a:rPr lang="nl-BE" dirty="0" smtClean="0"/>
              <a:t>Werkelijke speling =gemeten speling/cos alfa</a:t>
            </a:r>
          </a:p>
          <a:p>
            <a:endParaRPr lang="nl-BE" dirty="0"/>
          </a:p>
        </p:txBody>
      </p:sp>
      <p:sp>
        <p:nvSpPr>
          <p:cNvPr id="3" name="Titel 2"/>
          <p:cNvSpPr>
            <a:spLocks noGrp="1"/>
          </p:cNvSpPr>
          <p:nvPr>
            <p:ph type="title"/>
          </p:nvPr>
        </p:nvSpPr>
        <p:spPr/>
        <p:txBody>
          <a:bodyPr/>
          <a:lstStyle/>
          <a:p>
            <a:r>
              <a:rPr lang="nl-BE" dirty="0" smtClean="0"/>
              <a:t>Methode</a:t>
            </a:r>
            <a:endParaRPr lang="nl-B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De meetklok</a:t>
            </a:r>
            <a:endParaRPr lang="nl-BE" dirty="0"/>
          </a:p>
        </p:txBody>
      </p:sp>
      <p:pic>
        <p:nvPicPr>
          <p:cNvPr id="6" name="Tijdelijke aanduiding voor inhoud 5" descr="meetklok stand.jpg"/>
          <p:cNvPicPr>
            <a:picLocks noGrp="1" noChangeAspect="1"/>
          </p:cNvPicPr>
          <p:nvPr>
            <p:ph idx="1"/>
          </p:nvPr>
        </p:nvPicPr>
        <p:blipFill>
          <a:blip r:embed="rId2" cstate="print"/>
          <a:stretch>
            <a:fillRect/>
          </a:stretch>
        </p:blipFill>
        <p:spPr>
          <a:xfrm>
            <a:off x="2651760" y="1524000"/>
            <a:ext cx="3840480" cy="45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Nauwkeurigheid: 1/100 mm</a:t>
            </a:r>
          </a:p>
          <a:p>
            <a:r>
              <a:rPr lang="nl-BE" dirty="0" smtClean="0"/>
              <a:t>Toepassing: </a:t>
            </a:r>
            <a:br>
              <a:rPr lang="nl-BE" dirty="0" smtClean="0"/>
            </a:br>
            <a:r>
              <a:rPr lang="nl-BE" dirty="0" smtClean="0"/>
              <a:t>-meting van klepspelingen</a:t>
            </a:r>
            <a:br>
              <a:rPr lang="nl-BE" dirty="0" smtClean="0"/>
            </a:br>
            <a:r>
              <a:rPr lang="nl-BE" dirty="0" smtClean="0"/>
              <a:t>-opmeten van </a:t>
            </a:r>
            <a:r>
              <a:rPr lang="nl-BE" dirty="0" err="1" smtClean="0"/>
              <a:t>kleptiming-diagram</a:t>
            </a:r>
            <a:endParaRPr lang="nl-BE" dirty="0" smtClean="0"/>
          </a:p>
          <a:p>
            <a:pPr>
              <a:buNone/>
            </a:pPr>
            <a:r>
              <a:rPr lang="nl-BE" dirty="0" smtClean="0"/>
              <a:t>	-meten van slag van wielen assen</a:t>
            </a:r>
          </a:p>
          <a:p>
            <a:pPr>
              <a:buNone/>
            </a:pPr>
            <a:r>
              <a:rPr lang="nl-BE" dirty="0" smtClean="0"/>
              <a:t>	-meten van slag op krukaswangen (samengestelde krukas</a:t>
            </a:r>
            <a:br>
              <a:rPr lang="nl-BE" dirty="0" smtClean="0"/>
            </a:br>
            <a:r>
              <a:rPr lang="nl-BE" dirty="0" smtClean="0"/>
              <a:t>-instellen van </a:t>
            </a:r>
            <a:r>
              <a:rPr lang="nl-BE" dirty="0" err="1" smtClean="0"/>
              <a:t>onstekingstijdstip</a:t>
            </a:r>
            <a:r>
              <a:rPr lang="nl-BE" dirty="0" smtClean="0"/>
              <a:t> via de zuiger</a:t>
            </a:r>
          </a:p>
          <a:p>
            <a:r>
              <a:rPr lang="nl-BE" dirty="0" smtClean="0"/>
              <a:t>Belangrijk: </a:t>
            </a:r>
            <a:r>
              <a:rPr lang="nl-BE" dirty="0" smtClean="0"/>
              <a:t>goede </a:t>
            </a:r>
            <a:r>
              <a:rPr lang="nl-BE" dirty="0" smtClean="0"/>
              <a:t>voet (staander) die zeer vast is gemonteerd</a:t>
            </a:r>
          </a:p>
          <a:p>
            <a:endParaRPr lang="nl-BE" dirty="0"/>
          </a:p>
        </p:txBody>
      </p:sp>
      <p:sp>
        <p:nvSpPr>
          <p:cNvPr id="3" name="Titel 2"/>
          <p:cNvSpPr>
            <a:spLocks noGrp="1"/>
          </p:cNvSpPr>
          <p:nvPr>
            <p:ph type="title"/>
          </p:nvPr>
        </p:nvSpPr>
        <p:spPr/>
        <p:txBody>
          <a:bodyPr/>
          <a:lstStyle/>
          <a:p>
            <a:r>
              <a:rPr lang="nl-BE" dirty="0" smtClean="0"/>
              <a:t>De meetklok</a:t>
            </a:r>
            <a:endParaRPr lang="nl-B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De momentsleutel</a:t>
            </a:r>
            <a:endParaRPr lang="nl-BE" dirty="0"/>
          </a:p>
        </p:txBody>
      </p:sp>
      <p:pic>
        <p:nvPicPr>
          <p:cNvPr id="6" name="Tijdelijke aanduiding voor inhoud 5" descr="momentsl1.jpg"/>
          <p:cNvPicPr>
            <a:picLocks noGrp="1" noChangeAspect="1"/>
          </p:cNvPicPr>
          <p:nvPr>
            <p:ph sz="half" idx="1"/>
          </p:nvPr>
        </p:nvPicPr>
        <p:blipFill>
          <a:blip r:embed="rId2" cstate="print"/>
          <a:stretch>
            <a:fillRect/>
          </a:stretch>
        </p:blipFill>
        <p:spPr>
          <a:xfrm>
            <a:off x="457200" y="2456260"/>
            <a:ext cx="4059238" cy="2707480"/>
          </a:xfrm>
        </p:spPr>
      </p:pic>
      <p:pic>
        <p:nvPicPr>
          <p:cNvPr id="7" name="Tijdelijke aanduiding voor inhoud 6" descr="momentsl2.jpg"/>
          <p:cNvPicPr>
            <a:picLocks noGrp="1" noChangeAspect="1"/>
          </p:cNvPicPr>
          <p:nvPr>
            <p:ph sz="half" idx="2"/>
          </p:nvPr>
        </p:nvPicPr>
        <p:blipFill>
          <a:blip r:embed="rId3" cstate="print"/>
          <a:stretch>
            <a:fillRect/>
          </a:stretch>
        </p:blipFill>
        <p:spPr>
          <a:xfrm>
            <a:off x="4648200" y="2456260"/>
            <a:ext cx="4059238" cy="270748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meetklok cnc sable tx.jpg"/>
          <p:cNvPicPr>
            <a:picLocks noGrp="1" noChangeAspect="1"/>
          </p:cNvPicPr>
          <p:nvPr>
            <p:ph idx="1"/>
          </p:nvPr>
        </p:nvPicPr>
        <p:blipFill>
          <a:blip r:embed="rId2" cstate="print"/>
          <a:stretch>
            <a:fillRect/>
          </a:stretch>
        </p:blipFill>
        <p:spPr>
          <a:xfrm>
            <a:off x="3048000" y="2383155"/>
            <a:ext cx="3048000" cy="2853690"/>
          </a:xfrm>
        </p:spPr>
      </p:pic>
      <p:sp>
        <p:nvSpPr>
          <p:cNvPr id="3" name="Titel 2"/>
          <p:cNvSpPr>
            <a:spLocks noGrp="1"/>
          </p:cNvSpPr>
          <p:nvPr>
            <p:ph type="title"/>
          </p:nvPr>
        </p:nvSpPr>
        <p:spPr/>
        <p:txBody>
          <a:bodyPr>
            <a:normAutofit fontScale="90000"/>
          </a:bodyPr>
          <a:lstStyle/>
          <a:p>
            <a:r>
              <a:rPr lang="nl-BE" dirty="0" smtClean="0"/>
              <a:t>Speciale types meetklokken: kleine uitvoering</a:t>
            </a:r>
            <a:endParaRPr lang="nl-B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lag koppeling.jpg"/>
          <p:cNvPicPr>
            <a:picLocks noGrp="1" noChangeAspect="1"/>
          </p:cNvPicPr>
          <p:nvPr>
            <p:ph idx="1"/>
          </p:nvPr>
        </p:nvPicPr>
        <p:blipFill>
          <a:blip r:embed="rId2" cstate="print"/>
          <a:stretch>
            <a:fillRect/>
          </a:stretch>
        </p:blipFill>
        <p:spPr>
          <a:xfrm>
            <a:off x="2540000" y="2286000"/>
            <a:ext cx="4064000" cy="3048000"/>
          </a:xfrm>
        </p:spPr>
      </p:pic>
      <p:sp>
        <p:nvSpPr>
          <p:cNvPr id="3" name="Titel 2"/>
          <p:cNvSpPr>
            <a:spLocks noGrp="1"/>
          </p:cNvSpPr>
          <p:nvPr>
            <p:ph type="title"/>
          </p:nvPr>
        </p:nvSpPr>
        <p:spPr/>
        <p:txBody>
          <a:bodyPr>
            <a:normAutofit fontScale="90000"/>
          </a:bodyPr>
          <a:lstStyle/>
          <a:p>
            <a:r>
              <a:rPr lang="nl-BE" dirty="0" smtClean="0"/>
              <a:t>Toepassing: Meten axiale slag koppeling</a:t>
            </a:r>
            <a:endParaRPr lang="nl-B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andwielspeling.jpg"/>
          <p:cNvPicPr>
            <a:picLocks noGrp="1" noChangeAspect="1"/>
          </p:cNvPicPr>
          <p:nvPr>
            <p:ph idx="1"/>
          </p:nvPr>
        </p:nvPicPr>
        <p:blipFill>
          <a:blip r:embed="rId2" cstate="print"/>
          <a:stretch>
            <a:fillRect/>
          </a:stretch>
        </p:blipFill>
        <p:spPr>
          <a:xfrm>
            <a:off x="1115616" y="2348880"/>
            <a:ext cx="3426810" cy="2566800"/>
          </a:xfrm>
        </p:spPr>
      </p:pic>
      <p:sp>
        <p:nvSpPr>
          <p:cNvPr id="3" name="Titel 2"/>
          <p:cNvSpPr>
            <a:spLocks noGrp="1"/>
          </p:cNvSpPr>
          <p:nvPr>
            <p:ph type="title"/>
          </p:nvPr>
        </p:nvSpPr>
        <p:spPr/>
        <p:txBody>
          <a:bodyPr>
            <a:normAutofit fontScale="90000"/>
          </a:bodyPr>
          <a:lstStyle/>
          <a:p>
            <a:r>
              <a:rPr lang="nl-BE" dirty="0" smtClean="0"/>
              <a:t>Toepassing: Meten speling tandwielen</a:t>
            </a:r>
            <a:endParaRPr lang="nl-B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revisie-6bak-127-controleren-meten-vlakheid-cilindervoet.jpg"/>
          <p:cNvPicPr>
            <a:picLocks noGrp="1" noChangeAspect="1"/>
          </p:cNvPicPr>
          <p:nvPr>
            <p:ph idx="1"/>
          </p:nvPr>
        </p:nvPicPr>
        <p:blipFill>
          <a:blip r:embed="rId2" cstate="print"/>
          <a:stretch>
            <a:fillRect/>
          </a:stretch>
        </p:blipFill>
        <p:spPr>
          <a:xfrm>
            <a:off x="2595880" y="2326640"/>
            <a:ext cx="3952240" cy="2966720"/>
          </a:xfrm>
        </p:spPr>
      </p:pic>
      <p:sp>
        <p:nvSpPr>
          <p:cNvPr id="3" name="Titel 2"/>
          <p:cNvSpPr>
            <a:spLocks noGrp="1"/>
          </p:cNvSpPr>
          <p:nvPr>
            <p:ph type="title"/>
          </p:nvPr>
        </p:nvSpPr>
        <p:spPr/>
        <p:txBody>
          <a:bodyPr>
            <a:normAutofit fontScale="90000"/>
          </a:bodyPr>
          <a:lstStyle/>
          <a:p>
            <a:r>
              <a:rPr lang="nl-BE" dirty="0" smtClean="0"/>
              <a:t>Toepassing: </a:t>
            </a:r>
            <a:r>
              <a:rPr lang="nl-BE" u="sng" dirty="0" smtClean="0"/>
              <a:t>Correct opstellen werkstuk vooraf aan de bewerking</a:t>
            </a:r>
            <a:endParaRPr lang="nl-BE" u="sn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meetklok spaakwiel.jpg"/>
          <p:cNvPicPr>
            <a:picLocks noGrp="1" noChangeAspect="1"/>
          </p:cNvPicPr>
          <p:nvPr>
            <p:ph idx="1"/>
          </p:nvPr>
        </p:nvPicPr>
        <p:blipFill>
          <a:blip r:embed="rId2" cstate="print"/>
          <a:stretch>
            <a:fillRect/>
          </a:stretch>
        </p:blipFill>
        <p:spPr>
          <a:xfrm>
            <a:off x="1524000" y="1524000"/>
            <a:ext cx="6096000" cy="4572000"/>
          </a:xfrm>
        </p:spPr>
      </p:pic>
      <p:sp>
        <p:nvSpPr>
          <p:cNvPr id="3" name="Titel 2"/>
          <p:cNvSpPr>
            <a:spLocks noGrp="1"/>
          </p:cNvSpPr>
          <p:nvPr>
            <p:ph type="title"/>
          </p:nvPr>
        </p:nvSpPr>
        <p:spPr/>
        <p:txBody>
          <a:bodyPr/>
          <a:lstStyle/>
          <a:p>
            <a:r>
              <a:rPr lang="nl-BE" dirty="0" smtClean="0"/>
              <a:t>Toepassing: bij </a:t>
            </a:r>
            <a:r>
              <a:rPr lang="nl-BE" dirty="0" err="1" smtClean="0"/>
              <a:t>herspaken</a:t>
            </a:r>
            <a:r>
              <a:rPr lang="nl-BE" dirty="0" smtClean="0"/>
              <a:t> wiel</a:t>
            </a:r>
            <a:endParaRPr lang="nl-B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BE" dirty="0" smtClean="0"/>
              <a:t>Meten van </a:t>
            </a:r>
            <a:r>
              <a:rPr lang="nl-BE" dirty="0" err="1" smtClean="0"/>
              <a:t>ovaliteit</a:t>
            </a:r>
            <a:r>
              <a:rPr lang="nl-BE" dirty="0" smtClean="0"/>
              <a:t> en </a:t>
            </a:r>
            <a:r>
              <a:rPr lang="nl-BE" dirty="0" err="1" smtClean="0"/>
              <a:t>coniciteit</a:t>
            </a:r>
            <a:r>
              <a:rPr lang="nl-BE" dirty="0" smtClean="0"/>
              <a:t> cilinder</a:t>
            </a:r>
            <a:endParaRPr lang="nl-BE" dirty="0"/>
          </a:p>
        </p:txBody>
      </p:sp>
      <p:pic>
        <p:nvPicPr>
          <p:cNvPr id="6" name="Tijdelijke aanduiding voor inhoud 5" descr="ovaliteit.png"/>
          <p:cNvPicPr>
            <a:picLocks noGrp="1" noChangeAspect="1"/>
          </p:cNvPicPr>
          <p:nvPr>
            <p:ph sz="half" idx="1"/>
          </p:nvPr>
        </p:nvPicPr>
        <p:blipFill>
          <a:blip r:embed="rId2" cstate="print"/>
          <a:stretch>
            <a:fillRect/>
          </a:stretch>
        </p:blipFill>
        <p:spPr>
          <a:xfrm>
            <a:off x="1195988" y="1903472"/>
            <a:ext cx="2581661" cy="3813056"/>
          </a:xfrm>
        </p:spPr>
      </p:pic>
      <p:pic>
        <p:nvPicPr>
          <p:cNvPr id="7" name="Tijdelijke aanduiding voor inhoud 6" descr="ovaliteit2.jpg"/>
          <p:cNvPicPr>
            <a:picLocks noGrp="1" noChangeAspect="1"/>
          </p:cNvPicPr>
          <p:nvPr>
            <p:ph sz="half" idx="2"/>
          </p:nvPr>
        </p:nvPicPr>
        <p:blipFill>
          <a:blip r:embed="rId3" cstate="print"/>
          <a:stretch>
            <a:fillRect/>
          </a:stretch>
        </p:blipFill>
        <p:spPr>
          <a:xfrm>
            <a:off x="5919629" y="2461260"/>
            <a:ext cx="1516380" cy="269748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Verschil </a:t>
            </a:r>
            <a:r>
              <a:rPr lang="nl-BE" smtClean="0"/>
              <a:t>tussen beiden</a:t>
            </a:r>
            <a:endParaRPr lang="nl-BE" dirty="0"/>
          </a:p>
        </p:txBody>
      </p:sp>
      <p:sp>
        <p:nvSpPr>
          <p:cNvPr id="8" name="Tijdelijke aanduiding voor inhoud 7"/>
          <p:cNvSpPr>
            <a:spLocks noGrp="1"/>
          </p:cNvSpPr>
          <p:nvPr>
            <p:ph sz="half" idx="1"/>
          </p:nvPr>
        </p:nvSpPr>
        <p:spPr/>
        <p:txBody>
          <a:bodyPr>
            <a:normAutofit/>
          </a:bodyPr>
          <a:lstStyle/>
          <a:p>
            <a:r>
              <a:rPr lang="nl-BE" dirty="0" err="1" smtClean="0"/>
              <a:t>Coniciteit</a:t>
            </a:r>
            <a:r>
              <a:rPr lang="nl-BE" dirty="0" smtClean="0"/>
              <a:t>:</a:t>
            </a:r>
          </a:p>
          <a:p>
            <a:r>
              <a:rPr lang="nl-BE" dirty="0" smtClean="0"/>
              <a:t>De versleten cilinder wordt wijder naar boven toe</a:t>
            </a:r>
          </a:p>
          <a:p>
            <a:r>
              <a:rPr lang="nl-BE" dirty="0" smtClean="0"/>
              <a:t>Reden zuiger slijt het meest de cilinder af als de druk het grootst is: dus van boven in de cilinder</a:t>
            </a:r>
            <a:endParaRPr lang="nl-BE" dirty="0"/>
          </a:p>
        </p:txBody>
      </p:sp>
      <p:sp>
        <p:nvSpPr>
          <p:cNvPr id="9" name="Tijdelijke aanduiding voor inhoud 8"/>
          <p:cNvSpPr>
            <a:spLocks noGrp="1"/>
          </p:cNvSpPr>
          <p:nvPr>
            <p:ph sz="half" idx="2"/>
          </p:nvPr>
        </p:nvSpPr>
        <p:spPr/>
        <p:txBody>
          <a:bodyPr>
            <a:normAutofit/>
          </a:bodyPr>
          <a:lstStyle/>
          <a:p>
            <a:r>
              <a:rPr lang="nl-BE" dirty="0" err="1" smtClean="0"/>
              <a:t>Ovaliteit</a:t>
            </a:r>
            <a:r>
              <a:rPr lang="nl-BE" dirty="0" smtClean="0"/>
              <a:t>:</a:t>
            </a:r>
          </a:p>
          <a:p>
            <a:r>
              <a:rPr lang="nl-BE" dirty="0" smtClean="0"/>
              <a:t>De cilinder is </a:t>
            </a:r>
            <a:r>
              <a:rPr lang="nl-BE" dirty="0" smtClean="0"/>
              <a:t>niet </a:t>
            </a:r>
            <a:r>
              <a:rPr lang="nl-BE" dirty="0" smtClean="0"/>
              <a:t>meer mooi rond van vorm</a:t>
            </a:r>
          </a:p>
          <a:p>
            <a:r>
              <a:rPr lang="nl-BE" dirty="0" smtClean="0"/>
              <a:t>Reden: de zuiger wrijft  op de cilinder vooral haaks op de </a:t>
            </a:r>
            <a:r>
              <a:rPr lang="nl-BE" dirty="0" err="1" smtClean="0"/>
              <a:t>zuigerpen</a:t>
            </a:r>
            <a:r>
              <a:rPr lang="nl-BE" dirty="0" smtClean="0"/>
              <a:t> </a:t>
            </a:r>
          </a:p>
          <a:p>
            <a:r>
              <a:rPr lang="nl-BE" dirty="0" smtClean="0"/>
              <a:t>De zuiger </a:t>
            </a:r>
            <a:r>
              <a:rPr lang="nl-BE" dirty="0" smtClean="0"/>
              <a:t>slijt </a:t>
            </a:r>
            <a:r>
              <a:rPr lang="nl-BE" dirty="0" smtClean="0"/>
              <a:t>het meest de cilinder </a:t>
            </a:r>
            <a:r>
              <a:rPr lang="nl-BE" dirty="0" smtClean="0"/>
              <a:t>uit aan </a:t>
            </a:r>
            <a:r>
              <a:rPr lang="nl-BE" dirty="0" smtClean="0"/>
              <a:t>de </a:t>
            </a:r>
            <a:r>
              <a:rPr lang="nl-BE" dirty="0" err="1" smtClean="0"/>
              <a:t>leibaankant</a:t>
            </a:r>
            <a:r>
              <a:rPr lang="nl-BE" dirty="0" smtClean="0"/>
              <a:t>.</a:t>
            </a:r>
            <a:endParaRPr lang="nl-B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Coniciteit</a:t>
            </a:r>
            <a:r>
              <a:rPr lang="nl-BE" dirty="0" smtClean="0"/>
              <a:t> 				</a:t>
            </a:r>
            <a:r>
              <a:rPr lang="nl-BE" dirty="0" err="1" smtClean="0"/>
              <a:t>Ovaliteit</a:t>
            </a:r>
            <a:endParaRPr lang="nl-BE" dirty="0"/>
          </a:p>
        </p:txBody>
      </p:sp>
      <p:pic>
        <p:nvPicPr>
          <p:cNvPr id="5" name="Tijdelijke aanduiding voor inhoud 4" descr="coniciteit.gif"/>
          <p:cNvPicPr>
            <a:picLocks noGrp="1" noChangeAspect="1"/>
          </p:cNvPicPr>
          <p:nvPr>
            <p:ph sz="half" idx="1"/>
          </p:nvPr>
        </p:nvPicPr>
        <p:blipFill>
          <a:blip r:embed="rId2" cstate="print"/>
          <a:stretch>
            <a:fillRect/>
          </a:stretch>
        </p:blipFill>
        <p:spPr>
          <a:xfrm>
            <a:off x="457200" y="2455966"/>
            <a:ext cx="4059238" cy="2708067"/>
          </a:xfrm>
        </p:spPr>
      </p:pic>
      <p:pic>
        <p:nvPicPr>
          <p:cNvPr id="6" name="Tijdelijke aanduiding voor inhoud 5" descr="ovaliteit3.gif"/>
          <p:cNvPicPr>
            <a:picLocks noGrp="1" noChangeAspect="1"/>
          </p:cNvPicPr>
          <p:nvPr>
            <p:ph sz="half" idx="2"/>
          </p:nvPr>
        </p:nvPicPr>
        <p:blipFill>
          <a:blip r:embed="rId3" cstate="print"/>
          <a:stretch>
            <a:fillRect/>
          </a:stretch>
        </p:blipFill>
        <p:spPr>
          <a:xfrm>
            <a:off x="4648200" y="2455966"/>
            <a:ext cx="4059238" cy="2708067"/>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Slijtage ongelijk in de cilinder</a:t>
            </a:r>
            <a:endParaRPr lang="nl-BE" dirty="0"/>
          </a:p>
        </p:txBody>
      </p:sp>
      <p:pic>
        <p:nvPicPr>
          <p:cNvPr id="5" name="Tijdelijke aanduiding voor inhoud 4" descr="hone_cyl_measure_cyl1.gif"/>
          <p:cNvPicPr>
            <a:picLocks noGrp="1" noChangeAspect="1"/>
          </p:cNvPicPr>
          <p:nvPr>
            <p:ph sz="half" idx="1"/>
          </p:nvPr>
        </p:nvPicPr>
        <p:blipFill>
          <a:blip r:embed="rId2" cstate="print"/>
          <a:stretch>
            <a:fillRect/>
          </a:stretch>
        </p:blipFill>
        <p:spPr>
          <a:xfrm>
            <a:off x="457200" y="2510886"/>
            <a:ext cx="4059238" cy="2598228"/>
          </a:xfrm>
        </p:spPr>
      </p:pic>
      <p:pic>
        <p:nvPicPr>
          <p:cNvPr id="6" name="Tijdelijke aanduiding voor inhoud 5" descr="viertaktcyclus.jpg"/>
          <p:cNvPicPr>
            <a:picLocks noGrp="1" noChangeAspect="1"/>
          </p:cNvPicPr>
          <p:nvPr>
            <p:ph sz="half" idx="2"/>
          </p:nvPr>
        </p:nvPicPr>
        <p:blipFill>
          <a:blip r:embed="rId3" cstate="print"/>
          <a:stretch>
            <a:fillRect/>
          </a:stretch>
        </p:blipFill>
        <p:spPr>
          <a:xfrm>
            <a:off x="4648200" y="2008713"/>
            <a:ext cx="4059238" cy="3602574"/>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kantelen HY_symetrisch.jpg"/>
          <p:cNvPicPr>
            <a:picLocks noGrp="1" noChangeAspect="1"/>
          </p:cNvPicPr>
          <p:nvPr>
            <p:ph idx="1"/>
          </p:nvPr>
        </p:nvPicPr>
        <p:blipFill>
          <a:blip r:embed="rId2" cstate="print"/>
          <a:stretch>
            <a:fillRect/>
          </a:stretch>
        </p:blipFill>
        <p:spPr>
          <a:xfrm>
            <a:off x="1873250" y="2616200"/>
            <a:ext cx="5397500" cy="2387600"/>
          </a:xfrm>
        </p:spPr>
      </p:pic>
      <p:sp>
        <p:nvSpPr>
          <p:cNvPr id="2" name="Titel 1"/>
          <p:cNvSpPr>
            <a:spLocks noGrp="1"/>
          </p:cNvSpPr>
          <p:nvPr>
            <p:ph type="title"/>
          </p:nvPr>
        </p:nvSpPr>
        <p:spPr/>
        <p:txBody>
          <a:bodyPr/>
          <a:lstStyle/>
          <a:p>
            <a:r>
              <a:rPr lang="nl-BE" dirty="0" smtClean="0"/>
              <a:t>Beweging van de zuiger in de cilinder</a:t>
            </a:r>
            <a:endParaRPr lang="nl-B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r>
              <a:rPr lang="nl-BE" dirty="0" smtClean="0"/>
              <a:t>Doel: bouten met de correcte draaikracht of moment vast te zetten.</a:t>
            </a:r>
          </a:p>
          <a:p>
            <a:r>
              <a:rPr lang="nl-BE" dirty="0" smtClean="0"/>
              <a:t>Te hard: risico op breuk of plastische vervorming</a:t>
            </a:r>
          </a:p>
          <a:p>
            <a:r>
              <a:rPr lang="nl-BE" dirty="0" smtClean="0"/>
              <a:t>Te weinig risico op lostrillen of verschuiven van het onderdeel</a:t>
            </a:r>
          </a:p>
          <a:p>
            <a:r>
              <a:rPr lang="nl-BE" dirty="0" smtClean="0"/>
              <a:t>Eenheid van moment: 1 </a:t>
            </a:r>
            <a:r>
              <a:rPr lang="nl-BE" dirty="0" err="1" smtClean="0"/>
              <a:t>Nm</a:t>
            </a:r>
            <a:r>
              <a:rPr lang="nl-BE" dirty="0" smtClean="0"/>
              <a:t> = Newtonmeter</a:t>
            </a:r>
          </a:p>
          <a:p>
            <a:r>
              <a:rPr lang="nl-BE" dirty="0" smtClean="0"/>
              <a:t>Let op gebruik de juiste schaal er bestaat ook kgm en </a:t>
            </a:r>
            <a:r>
              <a:rPr lang="nl-BE" dirty="0" err="1" smtClean="0"/>
              <a:t>lbs.inch</a:t>
            </a:r>
            <a:endParaRPr lang="nl-BE" dirty="0" smtClean="0"/>
          </a:p>
          <a:p>
            <a:r>
              <a:rPr lang="nl-BE" dirty="0" smtClean="0"/>
              <a:t>Tegen kapot trekken van schroefdraad: M5 en M6 zeer kritisch, zeker in oude aluminium </a:t>
            </a:r>
          </a:p>
          <a:p>
            <a:r>
              <a:rPr lang="nl-BE" dirty="0" smtClean="0"/>
              <a:t>Opzoeken in tabel (zie verder) best nog stuk minder indien in oude aluminium</a:t>
            </a:r>
          </a:p>
          <a:p>
            <a:endParaRPr lang="nl-BE" dirty="0"/>
          </a:p>
        </p:txBody>
      </p:sp>
      <p:sp>
        <p:nvSpPr>
          <p:cNvPr id="3" name="Titel 2"/>
          <p:cNvSpPr>
            <a:spLocks noGrp="1"/>
          </p:cNvSpPr>
          <p:nvPr>
            <p:ph type="title"/>
          </p:nvPr>
        </p:nvSpPr>
        <p:spPr/>
        <p:txBody>
          <a:bodyPr/>
          <a:lstStyle/>
          <a:p>
            <a:r>
              <a:rPr lang="nl-BE" dirty="0" smtClean="0"/>
              <a:t>Doel van de  </a:t>
            </a:r>
            <a:r>
              <a:rPr lang="nl-BE" dirty="0" smtClean="0"/>
              <a:t>moment sleutel</a:t>
            </a:r>
            <a:endParaRPr lang="nl-B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err="1" smtClean="0"/>
              <a:t>Beugelschroefmaat</a:t>
            </a:r>
            <a:r>
              <a:rPr lang="nl-BE" dirty="0" smtClean="0"/>
              <a:t> (“micrometer”)</a:t>
            </a:r>
            <a:endParaRPr lang="nl-BE" dirty="0"/>
          </a:p>
        </p:txBody>
      </p:sp>
      <p:pic>
        <p:nvPicPr>
          <p:cNvPr id="6" name="Tijdelijke aanduiding voor inhoud 5" descr="schroefmaat1.jpg"/>
          <p:cNvPicPr>
            <a:picLocks noGrp="1" noChangeAspect="1"/>
          </p:cNvPicPr>
          <p:nvPr>
            <p:ph idx="1"/>
          </p:nvPr>
        </p:nvPicPr>
        <p:blipFill>
          <a:blip r:embed="rId2" cstate="print"/>
          <a:stretch>
            <a:fillRect/>
          </a:stretch>
        </p:blipFill>
        <p:spPr>
          <a:xfrm>
            <a:off x="1547664" y="2276872"/>
            <a:ext cx="5095132" cy="27864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Nauwkeurig meten van diameters van bijvoorbeeld assen, klepstelen, dikteplaatjes kleppen, </a:t>
            </a:r>
            <a:r>
              <a:rPr lang="nl-BE" dirty="0" err="1" smtClean="0"/>
              <a:t>shims</a:t>
            </a:r>
            <a:r>
              <a:rPr lang="nl-BE" dirty="0" smtClean="0"/>
              <a:t>,…</a:t>
            </a:r>
          </a:p>
          <a:p>
            <a:r>
              <a:rPr lang="nl-BE" dirty="0" smtClean="0"/>
              <a:t>Nauwkeurigheid meestal 1/100 mm</a:t>
            </a:r>
          </a:p>
          <a:p>
            <a:r>
              <a:rPr lang="nl-BE" dirty="0" smtClean="0"/>
              <a:t>Meetbereik : per 25 mm</a:t>
            </a:r>
            <a:br>
              <a:rPr lang="nl-BE" dirty="0" smtClean="0"/>
            </a:br>
            <a:r>
              <a:rPr lang="nl-BE" dirty="0" smtClean="0"/>
              <a:t>voorbeeld 0-25, 25-50, 50-75,…</a:t>
            </a:r>
          </a:p>
          <a:p>
            <a:r>
              <a:rPr lang="nl-BE" dirty="0" smtClean="0"/>
              <a:t>Gemakkelijk te bepalen wanneer iets te veel versleten is of ovaal</a:t>
            </a:r>
            <a:endParaRPr lang="nl-BE" dirty="0"/>
          </a:p>
        </p:txBody>
      </p:sp>
      <p:sp>
        <p:nvSpPr>
          <p:cNvPr id="3" name="Titel 2"/>
          <p:cNvSpPr>
            <a:spLocks noGrp="1"/>
          </p:cNvSpPr>
          <p:nvPr>
            <p:ph type="title"/>
          </p:nvPr>
        </p:nvSpPr>
        <p:spPr/>
        <p:txBody>
          <a:bodyPr/>
          <a:lstStyle/>
          <a:p>
            <a:r>
              <a:rPr lang="nl-BE" dirty="0" err="1" smtClean="0"/>
              <a:t>Beugelschroefmaat</a:t>
            </a:r>
            <a:endParaRPr lang="nl-B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schroefmaat afl.jpg"/>
          <p:cNvPicPr>
            <a:picLocks noGrp="1" noChangeAspect="1"/>
          </p:cNvPicPr>
          <p:nvPr>
            <p:ph idx="1"/>
          </p:nvPr>
        </p:nvPicPr>
        <p:blipFill>
          <a:blip r:embed="rId2" cstate="print"/>
          <a:stretch>
            <a:fillRect/>
          </a:stretch>
        </p:blipFill>
        <p:spPr>
          <a:xfrm>
            <a:off x="1738312" y="2809875"/>
            <a:ext cx="5667375" cy="2000250"/>
          </a:xfrm>
        </p:spPr>
      </p:pic>
      <p:sp>
        <p:nvSpPr>
          <p:cNvPr id="3" name="Titel 2"/>
          <p:cNvSpPr>
            <a:spLocks noGrp="1"/>
          </p:cNvSpPr>
          <p:nvPr>
            <p:ph type="title"/>
          </p:nvPr>
        </p:nvSpPr>
        <p:spPr/>
        <p:txBody>
          <a:bodyPr/>
          <a:lstStyle/>
          <a:p>
            <a:r>
              <a:rPr lang="nl-BE" dirty="0" smtClean="0"/>
              <a:t>Aflezing: let op de “halve” </a:t>
            </a:r>
            <a:r>
              <a:rPr lang="nl-BE" dirty="0" err="1" smtClean="0"/>
              <a:t>milimeter</a:t>
            </a:r>
            <a:endParaRPr lang="nl-B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vacuummeter3.JPG"/>
          <p:cNvPicPr>
            <a:picLocks noGrp="1" noChangeAspect="1"/>
          </p:cNvPicPr>
          <p:nvPr>
            <p:ph idx="1"/>
          </p:nvPr>
        </p:nvPicPr>
        <p:blipFill>
          <a:blip r:embed="rId2" cstate="print"/>
          <a:stretch>
            <a:fillRect/>
          </a:stretch>
        </p:blipFill>
        <p:spPr>
          <a:xfrm>
            <a:off x="2540000" y="2451100"/>
            <a:ext cx="4064000" cy="2717800"/>
          </a:xfrm>
        </p:spPr>
      </p:pic>
      <p:sp>
        <p:nvSpPr>
          <p:cNvPr id="3" name="Titel 2"/>
          <p:cNvSpPr>
            <a:spLocks noGrp="1"/>
          </p:cNvSpPr>
          <p:nvPr>
            <p:ph type="title"/>
          </p:nvPr>
        </p:nvSpPr>
        <p:spPr/>
        <p:txBody>
          <a:bodyPr/>
          <a:lstStyle/>
          <a:p>
            <a:r>
              <a:rPr lang="nl-BE" dirty="0" smtClean="0"/>
              <a:t>De vacuümmeter</a:t>
            </a:r>
            <a:endParaRPr lang="nl-B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a:t>
            </a:r>
            <a:r>
              <a:rPr lang="nl-BE" dirty="0" smtClean="0"/>
              <a:t>meerdere carburatoren mooi synchroon afstellen</a:t>
            </a:r>
            <a:br>
              <a:rPr lang="nl-BE" dirty="0" smtClean="0"/>
            </a:br>
            <a:r>
              <a:rPr lang="nl-BE" dirty="0" smtClean="0"/>
              <a:t>-let op </a:t>
            </a:r>
            <a:r>
              <a:rPr lang="nl-BE" dirty="0" err="1" smtClean="0"/>
              <a:t>ralenti</a:t>
            </a:r>
            <a:r>
              <a:rPr lang="nl-BE" dirty="0" smtClean="0"/>
              <a:t> en belasting moeten apart afgesteld worden</a:t>
            </a:r>
            <a:br>
              <a:rPr lang="nl-BE" dirty="0" smtClean="0"/>
            </a:br>
            <a:r>
              <a:rPr lang="nl-BE" dirty="0" smtClean="0"/>
              <a:t>-diagnose van een aantal storingen</a:t>
            </a:r>
          </a:p>
          <a:p>
            <a:r>
              <a:rPr lang="nl-BE" dirty="0" smtClean="0"/>
              <a:t>Soorten:</a:t>
            </a:r>
            <a:br>
              <a:rPr lang="nl-BE" dirty="0" smtClean="0"/>
            </a:br>
            <a:r>
              <a:rPr lang="nl-BE" dirty="0" smtClean="0"/>
              <a:t>-met kwik (kwetsbaar en omvangrijk)</a:t>
            </a:r>
            <a:br>
              <a:rPr lang="nl-BE" dirty="0" smtClean="0"/>
            </a:br>
            <a:r>
              <a:rPr lang="nl-BE" dirty="0" smtClean="0"/>
              <a:t>-met </a:t>
            </a:r>
            <a:r>
              <a:rPr lang="nl-BE" dirty="0" smtClean="0"/>
              <a:t>wijzer </a:t>
            </a:r>
            <a:r>
              <a:rPr lang="nl-BE" dirty="0" smtClean="0"/>
              <a:t>(niet stabiel en af te raden)</a:t>
            </a:r>
            <a:br>
              <a:rPr lang="nl-BE" dirty="0" smtClean="0"/>
            </a:br>
            <a:r>
              <a:rPr lang="nl-BE" dirty="0" smtClean="0"/>
              <a:t>-met buisjes en metalen staafjes : beste compromis</a:t>
            </a:r>
            <a:br>
              <a:rPr lang="nl-BE" dirty="0" smtClean="0"/>
            </a:br>
            <a:r>
              <a:rPr lang="nl-BE" dirty="0" smtClean="0"/>
              <a:t>-elektronische (ook tijdens het rijden mogelijk)</a:t>
            </a:r>
            <a:br>
              <a:rPr lang="nl-BE" dirty="0" smtClean="0"/>
            </a:br>
            <a:r>
              <a:rPr lang="nl-BE" dirty="0" smtClean="0"/>
              <a:t>-opbouw/</a:t>
            </a:r>
            <a:r>
              <a:rPr lang="nl-BE" dirty="0" err="1" smtClean="0"/>
              <a:t>voorzet-type</a:t>
            </a:r>
            <a:endParaRPr lang="nl-BE" dirty="0"/>
          </a:p>
        </p:txBody>
      </p:sp>
      <p:sp>
        <p:nvSpPr>
          <p:cNvPr id="3" name="Titel 2"/>
          <p:cNvSpPr>
            <a:spLocks noGrp="1"/>
          </p:cNvSpPr>
          <p:nvPr>
            <p:ph type="title"/>
          </p:nvPr>
        </p:nvSpPr>
        <p:spPr/>
        <p:txBody>
          <a:bodyPr/>
          <a:lstStyle/>
          <a:p>
            <a:r>
              <a:rPr lang="nl-BE" dirty="0" smtClean="0"/>
              <a:t>Doel van de  vacuümmeter</a:t>
            </a:r>
            <a:endParaRPr lang="nl-B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Met wijzer</a:t>
            </a:r>
            <a:endParaRPr lang="nl-BE" dirty="0"/>
          </a:p>
        </p:txBody>
      </p:sp>
      <p:pic>
        <p:nvPicPr>
          <p:cNvPr id="6" name="Tijdelijke aanduiding voor inhoud 5" descr="vacuum wijzer.jpg"/>
          <p:cNvPicPr>
            <a:picLocks noGrp="1" noChangeAspect="1"/>
          </p:cNvPicPr>
          <p:nvPr>
            <p:ph idx="1"/>
          </p:nvPr>
        </p:nvPicPr>
        <p:blipFill>
          <a:blip r:embed="rId2" cstate="print"/>
          <a:stretch>
            <a:fillRect/>
          </a:stretch>
        </p:blipFill>
        <p:spPr>
          <a:xfrm>
            <a:off x="1524000" y="1524000"/>
            <a:ext cx="6096000" cy="45720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carbtune.jpg"/>
          <p:cNvPicPr>
            <a:picLocks noGrp="1" noChangeAspect="1"/>
          </p:cNvPicPr>
          <p:nvPr>
            <p:ph idx="1"/>
          </p:nvPr>
        </p:nvPicPr>
        <p:blipFill>
          <a:blip r:embed="rId2" cstate="print"/>
          <a:stretch>
            <a:fillRect/>
          </a:stretch>
        </p:blipFill>
        <p:spPr>
          <a:xfrm>
            <a:off x="2667000" y="1924050"/>
            <a:ext cx="3810000" cy="3771900"/>
          </a:xfrm>
        </p:spPr>
      </p:pic>
      <p:sp>
        <p:nvSpPr>
          <p:cNvPr id="3" name="Titel 2"/>
          <p:cNvSpPr>
            <a:spLocks noGrp="1"/>
          </p:cNvSpPr>
          <p:nvPr>
            <p:ph type="title"/>
          </p:nvPr>
        </p:nvSpPr>
        <p:spPr/>
        <p:txBody>
          <a:bodyPr/>
          <a:lstStyle/>
          <a:p>
            <a:r>
              <a:rPr lang="nl-BE" dirty="0" err="1" smtClean="0"/>
              <a:t>Carbtune</a:t>
            </a:r>
            <a:endParaRPr lang="nl-B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VacuumMate.jpg"/>
          <p:cNvPicPr>
            <a:picLocks noGrp="1" noChangeAspect="1"/>
          </p:cNvPicPr>
          <p:nvPr>
            <p:ph idx="1"/>
          </p:nvPr>
        </p:nvPicPr>
        <p:blipFill>
          <a:blip r:embed="rId2" cstate="print"/>
          <a:stretch>
            <a:fillRect/>
          </a:stretch>
        </p:blipFill>
        <p:spPr>
          <a:xfrm>
            <a:off x="2667000" y="1905000"/>
            <a:ext cx="3810000" cy="3810000"/>
          </a:xfrm>
        </p:spPr>
      </p:pic>
      <p:sp>
        <p:nvSpPr>
          <p:cNvPr id="3" name="Titel 2"/>
          <p:cNvSpPr>
            <a:spLocks noGrp="1"/>
          </p:cNvSpPr>
          <p:nvPr>
            <p:ph type="title"/>
          </p:nvPr>
        </p:nvSpPr>
        <p:spPr/>
        <p:txBody>
          <a:bodyPr/>
          <a:lstStyle/>
          <a:p>
            <a:r>
              <a:rPr lang="nl-BE" dirty="0" smtClean="0"/>
              <a:t>Elektronische uitvoering (</a:t>
            </a:r>
            <a:r>
              <a:rPr lang="nl-BE" dirty="0" err="1" smtClean="0"/>
              <a:t>LED’s</a:t>
            </a:r>
            <a:r>
              <a:rPr lang="nl-BE" dirty="0" smtClean="0"/>
              <a:t>)</a:t>
            </a:r>
            <a:endParaRPr lang="nl-B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vacuum opbouw.jpg"/>
          <p:cNvPicPr>
            <a:picLocks noGrp="1" noChangeAspect="1"/>
          </p:cNvPicPr>
          <p:nvPr>
            <p:ph idx="1"/>
          </p:nvPr>
        </p:nvPicPr>
        <p:blipFill>
          <a:blip r:embed="rId2" cstate="print"/>
          <a:stretch>
            <a:fillRect/>
          </a:stretch>
        </p:blipFill>
        <p:spPr>
          <a:xfrm>
            <a:off x="2540000" y="2286000"/>
            <a:ext cx="4064000" cy="3048000"/>
          </a:xfrm>
        </p:spPr>
      </p:pic>
      <p:sp>
        <p:nvSpPr>
          <p:cNvPr id="3" name="Titel 2"/>
          <p:cNvSpPr>
            <a:spLocks noGrp="1"/>
          </p:cNvSpPr>
          <p:nvPr>
            <p:ph type="title"/>
          </p:nvPr>
        </p:nvSpPr>
        <p:spPr/>
        <p:txBody>
          <a:bodyPr/>
          <a:lstStyle/>
          <a:p>
            <a:r>
              <a:rPr lang="nl-BE" dirty="0" smtClean="0"/>
              <a:t>Opbouwtype</a:t>
            </a:r>
            <a:endParaRPr lang="nl-B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Eerst moet je zeker zijn dat alle andere factoren in orde zijn, te weten:</a:t>
            </a:r>
            <a:br>
              <a:rPr lang="nl-BE" dirty="0" smtClean="0"/>
            </a:br>
            <a:r>
              <a:rPr lang="nl-BE" dirty="0" smtClean="0"/>
              <a:t>-klepspelingen</a:t>
            </a:r>
            <a:br>
              <a:rPr lang="nl-BE" dirty="0" smtClean="0"/>
            </a:br>
            <a:r>
              <a:rPr lang="nl-BE" dirty="0" smtClean="0"/>
              <a:t>-dichtheid carburator op inlaatleiding</a:t>
            </a:r>
            <a:br>
              <a:rPr lang="nl-BE" dirty="0" smtClean="0"/>
            </a:br>
            <a:r>
              <a:rPr lang="nl-BE" dirty="0" smtClean="0"/>
              <a:t>-kleppen in goede staat (zittingen en klepstelen)</a:t>
            </a:r>
            <a:br>
              <a:rPr lang="nl-BE" dirty="0" smtClean="0"/>
            </a:br>
            <a:r>
              <a:rPr lang="nl-BE" dirty="0" smtClean="0"/>
              <a:t>-voorontsteking correct</a:t>
            </a:r>
            <a:br>
              <a:rPr lang="nl-BE" dirty="0" smtClean="0"/>
            </a:br>
            <a:r>
              <a:rPr lang="nl-BE" dirty="0" smtClean="0"/>
              <a:t>-luchtfilter proper </a:t>
            </a:r>
            <a:br>
              <a:rPr lang="nl-BE" dirty="0" smtClean="0"/>
            </a:br>
            <a:r>
              <a:rPr lang="nl-BE" dirty="0" smtClean="0"/>
              <a:t>-speling(en) gaskabel(s) correct</a:t>
            </a:r>
            <a:br>
              <a:rPr lang="nl-BE" dirty="0" smtClean="0"/>
            </a:br>
            <a:r>
              <a:rPr lang="nl-BE" dirty="0" smtClean="0"/>
              <a:t>-rijkheid mengsel correct</a:t>
            </a:r>
            <a:br>
              <a:rPr lang="nl-BE" dirty="0" smtClean="0"/>
            </a:br>
            <a:r>
              <a:rPr lang="nl-BE" dirty="0" smtClean="0"/>
              <a:t>-goede staat gasschuiven of gaskleppen (geen grote speling)</a:t>
            </a:r>
            <a:endParaRPr lang="nl-BE" dirty="0"/>
          </a:p>
        </p:txBody>
      </p:sp>
      <p:sp>
        <p:nvSpPr>
          <p:cNvPr id="3" name="Titel 2"/>
          <p:cNvSpPr>
            <a:spLocks noGrp="1"/>
          </p:cNvSpPr>
          <p:nvPr>
            <p:ph type="title"/>
          </p:nvPr>
        </p:nvSpPr>
        <p:spPr/>
        <p:txBody>
          <a:bodyPr/>
          <a:lstStyle/>
          <a:p>
            <a:r>
              <a:rPr lang="nl-BE" dirty="0" smtClean="0"/>
              <a:t>Werkwijze</a:t>
            </a:r>
            <a:endParaRPr lang="nl-B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dirty="0" smtClean="0"/>
              <a:t>Eenheid van moment </a:t>
            </a:r>
            <a:r>
              <a:rPr lang="nl-BE" dirty="0" err="1" smtClean="0"/>
              <a:t>N.m</a:t>
            </a:r>
            <a:r>
              <a:rPr lang="nl-BE" dirty="0" smtClean="0"/>
              <a:t>. Newton maal meter.</a:t>
            </a:r>
          </a:p>
          <a:p>
            <a:r>
              <a:rPr lang="nl-BE" dirty="0" smtClean="0"/>
              <a:t>1 Newton is de kracht die wordt uitgeoefend door een massa van 0,1 kilogram (100 gram dus) onder invloed van de aantrekking van de aarde.</a:t>
            </a:r>
          </a:p>
          <a:p>
            <a:r>
              <a:rPr lang="nl-BE" dirty="0" smtClean="0"/>
              <a:t>1 newton meter is 1 N over een afstand van 1 meter. </a:t>
            </a:r>
          </a:p>
          <a:p>
            <a:endParaRPr lang="nl-BE" dirty="0"/>
          </a:p>
        </p:txBody>
      </p:sp>
      <p:sp>
        <p:nvSpPr>
          <p:cNvPr id="3" name="Titel 2"/>
          <p:cNvSpPr>
            <a:spLocks noGrp="1"/>
          </p:cNvSpPr>
          <p:nvPr>
            <p:ph type="title"/>
          </p:nvPr>
        </p:nvSpPr>
        <p:spPr/>
        <p:txBody>
          <a:bodyPr/>
          <a:lstStyle/>
          <a:p>
            <a:r>
              <a:rPr lang="nl-BE" dirty="0" smtClean="0"/>
              <a:t>Wat is een moment?</a:t>
            </a:r>
            <a:endParaRPr lang="nl-BE" dirty="0"/>
          </a:p>
        </p:txBody>
      </p:sp>
      <p:pic>
        <p:nvPicPr>
          <p:cNvPr id="4" name="Afbeelding 3" descr="moment-kracht-blijft-gelijk.gif"/>
          <p:cNvPicPr>
            <a:picLocks noChangeAspect="1"/>
          </p:cNvPicPr>
          <p:nvPr/>
        </p:nvPicPr>
        <p:blipFill>
          <a:blip r:embed="rId2" cstate="print"/>
          <a:stretch>
            <a:fillRect/>
          </a:stretch>
        </p:blipFill>
        <p:spPr>
          <a:xfrm>
            <a:off x="2195736" y="3789040"/>
            <a:ext cx="4248150" cy="26193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r>
              <a:rPr lang="nl-BE" dirty="0" smtClean="0"/>
              <a:t>Eerst  stellen we de synchronisatie bij </a:t>
            </a:r>
            <a:r>
              <a:rPr lang="nl-BE" dirty="0" err="1" smtClean="0"/>
              <a:t>ralenti</a:t>
            </a:r>
            <a:r>
              <a:rPr lang="nl-BE" dirty="0" smtClean="0"/>
              <a:t> af.</a:t>
            </a:r>
            <a:br>
              <a:rPr lang="nl-BE" dirty="0" smtClean="0"/>
            </a:br>
            <a:r>
              <a:rPr lang="nl-BE" dirty="0" smtClean="0"/>
              <a:t>De gaskabel moet hiervoor voldoende speling hebben ( het stuur verdraaien mag geen invloed hebben )</a:t>
            </a:r>
            <a:br>
              <a:rPr lang="nl-BE" dirty="0" smtClean="0"/>
            </a:br>
            <a:r>
              <a:rPr lang="nl-BE" dirty="0" smtClean="0"/>
              <a:t>We verdraaien de </a:t>
            </a:r>
            <a:r>
              <a:rPr lang="nl-BE" dirty="0" err="1" smtClean="0"/>
              <a:t>ralenti-aanslagschroef</a:t>
            </a:r>
            <a:r>
              <a:rPr lang="nl-BE" dirty="0" smtClean="0"/>
              <a:t> zo nodig bij iedere carburator.</a:t>
            </a:r>
          </a:p>
          <a:p>
            <a:r>
              <a:rPr lang="nl-BE" dirty="0" smtClean="0"/>
              <a:t>Dan stellen we de synchronisatie af bij deellast en vollast</a:t>
            </a:r>
            <a:br>
              <a:rPr lang="nl-BE" dirty="0" smtClean="0"/>
            </a:br>
            <a:r>
              <a:rPr lang="nl-BE" dirty="0" smtClean="0"/>
              <a:t>Bij het </a:t>
            </a:r>
            <a:r>
              <a:rPr lang="nl-BE" dirty="0" err="1" smtClean="0"/>
              <a:t>gas-geven</a:t>
            </a:r>
            <a:r>
              <a:rPr lang="nl-BE" dirty="0" smtClean="0"/>
              <a:t> moeten de aanwijzers met gelijke snelheid en in gelijke mate bewegen en even snel weer terug komen.</a:t>
            </a:r>
            <a:br>
              <a:rPr lang="nl-BE" dirty="0" smtClean="0"/>
            </a:br>
            <a:r>
              <a:rPr lang="nl-BE" dirty="0" smtClean="0"/>
              <a:t>We verstellen de gas(kabel)bediening per carburator.</a:t>
            </a:r>
          </a:p>
          <a:p>
            <a:r>
              <a:rPr lang="nl-BE" dirty="0" smtClean="0"/>
              <a:t>Bij 3 en 4 cilinders is er één carburator waaraan niet wordt geregeld (is aangeduid of op te zoeken)</a:t>
            </a:r>
          </a:p>
        </p:txBody>
      </p:sp>
      <p:sp>
        <p:nvSpPr>
          <p:cNvPr id="3" name="Titel 2"/>
          <p:cNvSpPr>
            <a:spLocks noGrp="1"/>
          </p:cNvSpPr>
          <p:nvPr>
            <p:ph type="title"/>
          </p:nvPr>
        </p:nvSpPr>
        <p:spPr/>
        <p:txBody>
          <a:bodyPr/>
          <a:lstStyle/>
          <a:p>
            <a:r>
              <a:rPr lang="nl-BE" dirty="0" smtClean="0"/>
              <a:t>Werkwijze</a:t>
            </a:r>
            <a:endParaRPr lang="nl-B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Het kan interessant zijn om na een gelijkstelling van de meters het luchtfilter te demonteren en een visuele controle te doen op de stand van de gasschuiven of vlinderkleppen. Zijn deze niet in dezelfde stand(opening of spleet) bij een gelijk vacuüm dan is er een andere fout aan de motor!! Komt </a:t>
            </a:r>
            <a:r>
              <a:rPr lang="nl-BE" dirty="0" smtClean="0"/>
              <a:t>regelmatig voor</a:t>
            </a:r>
            <a:r>
              <a:rPr lang="nl-BE" dirty="0" smtClean="0"/>
              <a:t>!!!</a:t>
            </a:r>
          </a:p>
          <a:p>
            <a:r>
              <a:rPr lang="nl-BE" dirty="0" smtClean="0"/>
              <a:t>Dit kan bijvoorbeeld ongelijke compressie zijn door slijtage of ondichte kleppen. Ook een minder goede afdichting van een van de warmte-isolerende flens tussen kop en carburator is soms de oorzaak.</a:t>
            </a:r>
          </a:p>
          <a:p>
            <a:endParaRPr lang="nl-BE" dirty="0" smtClean="0"/>
          </a:p>
          <a:p>
            <a:endParaRPr lang="nl-BE" dirty="0"/>
          </a:p>
        </p:txBody>
      </p:sp>
      <p:sp>
        <p:nvSpPr>
          <p:cNvPr id="3" name="Titel 2"/>
          <p:cNvSpPr>
            <a:spLocks noGrp="1"/>
          </p:cNvSpPr>
          <p:nvPr>
            <p:ph type="title"/>
          </p:nvPr>
        </p:nvSpPr>
        <p:spPr/>
        <p:txBody>
          <a:bodyPr/>
          <a:lstStyle/>
          <a:p>
            <a:r>
              <a:rPr lang="nl-BE" dirty="0" smtClean="0"/>
              <a:t>Controle  achteraf</a:t>
            </a:r>
            <a:endParaRPr lang="nl-B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92500" lnSpcReduction="10000"/>
          </a:bodyPr>
          <a:lstStyle/>
          <a:p>
            <a:r>
              <a:rPr lang="nl-BE" dirty="0" smtClean="0"/>
              <a:t>Een set vacuümmeters  wordt gebruikt om </a:t>
            </a:r>
            <a:r>
              <a:rPr lang="nl-BE" dirty="0" err="1" smtClean="0"/>
              <a:t>meercilindermotoren</a:t>
            </a:r>
            <a:r>
              <a:rPr lang="nl-BE" dirty="0" smtClean="0"/>
              <a:t> te synchroniseren.</a:t>
            </a:r>
          </a:p>
          <a:p>
            <a:r>
              <a:rPr lang="nl-BE" dirty="0" smtClean="0"/>
              <a:t>Toch kan men er nog meer doen.</a:t>
            </a:r>
          </a:p>
          <a:p>
            <a:r>
              <a:rPr lang="nl-BE" dirty="0" smtClean="0"/>
              <a:t>Bij </a:t>
            </a:r>
            <a:r>
              <a:rPr lang="nl-BE" dirty="0" err="1" smtClean="0"/>
              <a:t>multicilinders</a:t>
            </a:r>
            <a:r>
              <a:rPr lang="nl-BE" dirty="0" smtClean="0"/>
              <a:t> met één carburator en zelfs  bij een </a:t>
            </a:r>
            <a:r>
              <a:rPr lang="nl-BE" dirty="0" err="1" smtClean="0"/>
              <a:t>ééncilinder</a:t>
            </a:r>
            <a:r>
              <a:rPr lang="nl-BE" dirty="0" smtClean="0"/>
              <a:t>( waar synchronisatie dus niet aan de orde is) kan dit toestel zijn nut hebben.</a:t>
            </a:r>
          </a:p>
          <a:p>
            <a:r>
              <a:rPr lang="nl-BE" dirty="0" smtClean="0"/>
              <a:t>Het is wel dat als bepaalde aflezingen in een richting wijzen, dit verder moet onderzocht worden door specifiekere apparatuur of demontage.</a:t>
            </a:r>
          </a:p>
          <a:p>
            <a:r>
              <a:rPr lang="nl-BE" dirty="0" smtClean="0"/>
              <a:t>Volgende </a:t>
            </a:r>
            <a:r>
              <a:rPr lang="nl-BE" dirty="0" err="1" smtClean="0"/>
              <a:t>slides</a:t>
            </a:r>
            <a:r>
              <a:rPr lang="nl-BE" dirty="0" smtClean="0"/>
              <a:t> geven </a:t>
            </a:r>
            <a:r>
              <a:rPr lang="nl-BE" dirty="0" smtClean="0"/>
              <a:t> </a:t>
            </a:r>
            <a:r>
              <a:rPr lang="nl-BE" dirty="0" smtClean="0"/>
              <a:t>verschillende situaties weer met telkens de conclusie: het is niet zo simpel in de praktijk om een onderscheid te maken!</a:t>
            </a:r>
            <a:endParaRPr lang="nl-BE" dirty="0"/>
          </a:p>
        </p:txBody>
      </p:sp>
      <p:sp>
        <p:nvSpPr>
          <p:cNvPr id="3" name="Titel 2"/>
          <p:cNvSpPr>
            <a:spLocks noGrp="1"/>
          </p:cNvSpPr>
          <p:nvPr>
            <p:ph type="title"/>
          </p:nvPr>
        </p:nvSpPr>
        <p:spPr/>
        <p:txBody>
          <a:bodyPr>
            <a:normAutofit/>
          </a:bodyPr>
          <a:lstStyle/>
          <a:p>
            <a:r>
              <a:rPr lang="nl-BE" dirty="0" smtClean="0"/>
              <a:t>Diagnose met vacuümeter</a:t>
            </a:r>
            <a:endParaRPr lang="nl-B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88024" y="332656"/>
            <a:ext cx="3898776" cy="2218928"/>
          </a:xfrm>
        </p:spPr>
        <p:txBody>
          <a:bodyPr>
            <a:noAutofit/>
          </a:bodyPr>
          <a:lstStyle/>
          <a:p>
            <a:r>
              <a:rPr lang="nl-BE" sz="3600" dirty="0" smtClean="0"/>
              <a:t>Normale toestand: </a:t>
            </a:r>
            <a:r>
              <a:rPr lang="nl-BE" sz="3600" dirty="0" err="1" smtClean="0"/>
              <a:t>ralenti</a:t>
            </a:r>
            <a:r>
              <a:rPr lang="nl-BE" sz="3600" dirty="0" smtClean="0"/>
              <a:t/>
            </a:r>
            <a:br>
              <a:rPr lang="nl-BE" sz="3600" dirty="0" smtClean="0"/>
            </a:br>
            <a:r>
              <a:rPr lang="nl-BE" sz="3600" dirty="0" smtClean="0"/>
              <a:t/>
            </a:r>
            <a:br>
              <a:rPr lang="nl-BE" sz="3600" dirty="0" smtClean="0"/>
            </a:br>
            <a:endParaRPr lang="nl-BE" sz="3600" dirty="0"/>
          </a:p>
        </p:txBody>
      </p:sp>
      <p:sp>
        <p:nvSpPr>
          <p:cNvPr id="8" name="Tijdelijke aanduiding voor tekst 7"/>
          <p:cNvSpPr>
            <a:spLocks noGrp="1"/>
          </p:cNvSpPr>
          <p:nvPr>
            <p:ph type="body" sz="half" idx="2"/>
          </p:nvPr>
        </p:nvSpPr>
        <p:spPr>
          <a:xfrm>
            <a:off x="4860032" y="1700808"/>
            <a:ext cx="3538736" cy="4347592"/>
          </a:xfrm>
        </p:spPr>
        <p:txBody>
          <a:bodyPr>
            <a:normAutofit/>
          </a:bodyPr>
          <a:lstStyle/>
          <a:p>
            <a:r>
              <a:rPr lang="nl-BE" sz="2800" dirty="0" smtClean="0"/>
              <a:t>Als de motor in goede conditie is , dan is het vacuüm in de </a:t>
            </a:r>
            <a:r>
              <a:rPr lang="nl-BE" sz="2800" dirty="0" err="1" smtClean="0"/>
              <a:t>grootte-orde</a:t>
            </a:r>
            <a:r>
              <a:rPr lang="nl-BE" sz="2800" dirty="0" smtClean="0"/>
              <a:t> van 17 a 22 inch kwik. </a:t>
            </a:r>
            <a:r>
              <a:rPr lang="nl-BE" sz="2800" dirty="0" smtClean="0"/>
              <a:t> (0,6a 0,7 bar) De </a:t>
            </a:r>
            <a:r>
              <a:rPr lang="nl-BE" sz="2800" dirty="0" smtClean="0"/>
              <a:t>naald moet stabiel blijven.</a:t>
            </a:r>
            <a:endParaRPr lang="nl-BE" sz="2800" dirty="0"/>
          </a:p>
        </p:txBody>
      </p:sp>
      <p:pic>
        <p:nvPicPr>
          <p:cNvPr id="11" name="Tijdelijke aanduiding voor afbeelding 10" descr="Click for larger image"/>
          <p:cNvPicPr preferRelativeResize="0">
            <a:picLocks noGrp="1" noChangeAspect="1"/>
          </p:cNvPicPr>
          <p:nvPr>
            <p:ph type="pic" idx="1"/>
          </p:nvPr>
        </p:nvPicPr>
        <p:blipFill>
          <a:blip r:embed="rId2" cstate="print"/>
          <a:srcRect l="2341" r="2341"/>
          <a:stretch>
            <a:fillRect/>
          </a:stretch>
        </p:blipFill>
        <p:spPr bwMode="auto">
          <a:xfrm>
            <a:off x="457201" y="457200"/>
            <a:ext cx="3292027" cy="3042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88024" y="692696"/>
            <a:ext cx="3898776" cy="2290936"/>
          </a:xfrm>
        </p:spPr>
        <p:txBody>
          <a:bodyPr>
            <a:noAutofit/>
          </a:bodyPr>
          <a:lstStyle/>
          <a:p>
            <a:r>
              <a:rPr lang="nl-BE" sz="3600" dirty="0" smtClean="0"/>
              <a:t>Normale toestand: gas geven</a:t>
            </a:r>
            <a:br>
              <a:rPr lang="nl-BE" sz="3600" dirty="0" smtClean="0"/>
            </a:br>
            <a:r>
              <a:rPr lang="nl-BE" sz="3600" dirty="0" smtClean="0"/>
              <a:t/>
            </a:r>
            <a:br>
              <a:rPr lang="nl-BE" sz="3600" dirty="0" smtClean="0"/>
            </a:br>
            <a:endParaRPr lang="nl-BE" sz="3600" dirty="0"/>
          </a:p>
        </p:txBody>
      </p:sp>
      <p:sp>
        <p:nvSpPr>
          <p:cNvPr id="8" name="Tijdelijke aanduiding voor tekst 7"/>
          <p:cNvSpPr>
            <a:spLocks noGrp="1"/>
          </p:cNvSpPr>
          <p:nvPr>
            <p:ph type="body" sz="half" idx="2"/>
          </p:nvPr>
        </p:nvSpPr>
        <p:spPr>
          <a:xfrm>
            <a:off x="4860032" y="2204864"/>
            <a:ext cx="3538736" cy="3843536"/>
          </a:xfrm>
        </p:spPr>
        <p:txBody>
          <a:bodyPr>
            <a:normAutofit fontScale="92500" lnSpcReduction="10000"/>
          </a:bodyPr>
          <a:lstStyle/>
          <a:p>
            <a:r>
              <a:rPr lang="nl-BE" sz="2800" dirty="0" smtClean="0"/>
              <a:t>De naald moet naar 3 gaan, dan tijdelijk naar 25- 28 </a:t>
            </a:r>
            <a:r>
              <a:rPr lang="nl-BE" sz="2800" dirty="0" smtClean="0"/>
              <a:t>(0,8 a 0,9 bar) klimmen </a:t>
            </a:r>
            <a:r>
              <a:rPr lang="nl-BE" sz="2800" dirty="0" smtClean="0"/>
              <a:t>en dan weer naar de oorspronkelijke stand terugkeren. Dit duidt dat kleppen en zuigerveren </a:t>
            </a:r>
            <a:r>
              <a:rPr lang="nl-BE" sz="2800" dirty="0" err="1" smtClean="0"/>
              <a:t>ok</a:t>
            </a:r>
            <a:r>
              <a:rPr lang="nl-BE" sz="2800" dirty="0" smtClean="0"/>
              <a:t> zijn. </a:t>
            </a:r>
            <a:endParaRPr lang="nl-BE" sz="2800" dirty="0"/>
          </a:p>
        </p:txBody>
      </p:sp>
      <p:pic>
        <p:nvPicPr>
          <p:cNvPr id="10" name="Tijdelijke aanduiding voor afbeelding 9" descr="Click for larger image"/>
          <p:cNvPicPr>
            <a:picLocks noGrp="1"/>
          </p:cNvPicPr>
          <p:nvPr>
            <p:ph type="pic" idx="1"/>
          </p:nvPr>
        </p:nvPicPr>
        <p:blipFill>
          <a:blip r:embed="rId2" cstate="print"/>
          <a:srcRect l="1086" r="1086"/>
          <a:stretch>
            <a:fillRect/>
          </a:stretch>
        </p:blipFill>
        <p:spPr bwMode="auto">
          <a:xfrm>
            <a:off x="457200" y="457200"/>
            <a:ext cx="3001676" cy="277368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788024" y="1484784"/>
            <a:ext cx="3898776" cy="1066800"/>
          </a:xfrm>
        </p:spPr>
        <p:txBody>
          <a:bodyPr>
            <a:noAutofit/>
          </a:bodyPr>
          <a:lstStyle/>
          <a:p>
            <a:r>
              <a:rPr lang="nl-BE" sz="3600" dirty="0" smtClean="0"/>
              <a:t>Versleten zuigerveren op </a:t>
            </a:r>
            <a:r>
              <a:rPr lang="nl-BE" sz="3600" dirty="0" err="1" smtClean="0"/>
              <a:t>ralenti</a:t>
            </a:r>
            <a:r>
              <a:rPr lang="nl-BE" sz="3600" dirty="0" smtClean="0"/>
              <a:t/>
            </a:r>
            <a:br>
              <a:rPr lang="nl-BE" sz="3600" dirty="0" smtClean="0"/>
            </a:br>
            <a:endParaRPr lang="nl-BE" sz="3600" dirty="0"/>
          </a:p>
        </p:txBody>
      </p:sp>
      <p:sp>
        <p:nvSpPr>
          <p:cNvPr id="8" name="Tijdelijke aanduiding voor tekst 7"/>
          <p:cNvSpPr>
            <a:spLocks noGrp="1"/>
          </p:cNvSpPr>
          <p:nvPr>
            <p:ph type="body" sz="half" idx="2"/>
          </p:nvPr>
        </p:nvSpPr>
        <p:spPr>
          <a:xfrm>
            <a:off x="4860032" y="2132856"/>
            <a:ext cx="3538736" cy="3915544"/>
          </a:xfrm>
        </p:spPr>
        <p:txBody>
          <a:bodyPr>
            <a:normAutofit/>
          </a:bodyPr>
          <a:lstStyle/>
          <a:p>
            <a:r>
              <a:rPr lang="nl-BE" sz="2800" dirty="0" smtClean="0"/>
              <a:t>De aanduiding zal lager zijn maar de naald blijft stabiel.</a:t>
            </a:r>
            <a:endParaRPr lang="nl-BE" sz="2800" dirty="0"/>
          </a:p>
        </p:txBody>
      </p:sp>
      <p:pic>
        <p:nvPicPr>
          <p:cNvPr id="7" name="Tijdelijke aanduiding voor afbeelding 6" descr="Click for larger image"/>
          <p:cNvPicPr>
            <a:picLocks noGrp="1"/>
          </p:cNvPicPr>
          <p:nvPr>
            <p:ph type="pic" idx="1"/>
          </p:nvPr>
        </p:nvPicPr>
        <p:blipFill>
          <a:blip r:embed="rId2" cstate="print"/>
          <a:srcRect t="869" b="869"/>
          <a:stretch>
            <a:fillRect/>
          </a:stretch>
        </p:blipFill>
        <p:spPr bwMode="auto">
          <a:xfrm>
            <a:off x="457200" y="457201"/>
            <a:ext cx="3068320" cy="2835291"/>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499992" y="620688"/>
            <a:ext cx="3898776" cy="2592288"/>
          </a:xfrm>
        </p:spPr>
        <p:txBody>
          <a:bodyPr>
            <a:noAutofit/>
          </a:bodyPr>
          <a:lstStyle/>
          <a:p>
            <a:r>
              <a:rPr lang="nl-BE" sz="4000" dirty="0" smtClean="0"/>
              <a:t>Versleten zuigerveren bij gas geven en lossen.</a:t>
            </a:r>
            <a:r>
              <a:rPr lang="nl-BE" sz="3600" dirty="0" smtClean="0"/>
              <a:t/>
            </a:r>
            <a:br>
              <a:rPr lang="nl-BE" sz="3600" dirty="0" smtClean="0"/>
            </a:br>
            <a:endParaRPr lang="nl-BE" sz="3600" dirty="0"/>
          </a:p>
        </p:txBody>
      </p:sp>
      <p:sp>
        <p:nvSpPr>
          <p:cNvPr id="8" name="Tijdelijke aanduiding voor tekst 7"/>
          <p:cNvSpPr>
            <a:spLocks noGrp="1"/>
          </p:cNvSpPr>
          <p:nvPr>
            <p:ph type="body" sz="half" idx="2"/>
          </p:nvPr>
        </p:nvSpPr>
        <p:spPr>
          <a:xfrm>
            <a:off x="4139952" y="2852936"/>
            <a:ext cx="4258816" cy="3195464"/>
          </a:xfrm>
        </p:spPr>
        <p:txBody>
          <a:bodyPr>
            <a:normAutofit/>
          </a:bodyPr>
          <a:lstStyle/>
          <a:p>
            <a:r>
              <a:rPr lang="nl-BE" sz="2800" dirty="0" smtClean="0"/>
              <a:t>De aanduiding zal bijna naar nul gaan, dan naar </a:t>
            </a:r>
            <a:r>
              <a:rPr lang="nl-BE" sz="2800" dirty="0" smtClean="0"/>
              <a:t> 22 inch </a:t>
            </a:r>
            <a:r>
              <a:rPr lang="nl-BE" sz="2800" dirty="0" smtClean="0"/>
              <a:t>klimmen </a:t>
            </a:r>
            <a:r>
              <a:rPr lang="nl-BE" sz="2800" dirty="0" smtClean="0"/>
              <a:t>(0,7 bar) en </a:t>
            </a:r>
            <a:r>
              <a:rPr lang="nl-BE" sz="2800" dirty="0" smtClean="0"/>
              <a:t>dan weer naar de oorspronkelijke waarde</a:t>
            </a:r>
            <a:endParaRPr lang="nl-BE" sz="2800" dirty="0"/>
          </a:p>
        </p:txBody>
      </p:sp>
      <p:pic>
        <p:nvPicPr>
          <p:cNvPr id="7" name="Tijdelijke aanduiding voor afbeelding 6" descr="Click for larger image"/>
          <p:cNvPicPr>
            <a:picLocks noGrp="1"/>
          </p:cNvPicPr>
          <p:nvPr>
            <p:ph type="pic" idx="1"/>
          </p:nvPr>
        </p:nvPicPr>
        <p:blipFill>
          <a:blip r:embed="rId2" cstate="print"/>
          <a:srcRect l="1624" r="1624"/>
          <a:stretch>
            <a:fillRect/>
          </a:stretch>
        </p:blipFill>
        <p:spPr bwMode="auto">
          <a:xfrm>
            <a:off x="457201" y="457200"/>
            <a:ext cx="2968661" cy="2743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644008" y="332656"/>
            <a:ext cx="3898776" cy="1714872"/>
          </a:xfrm>
        </p:spPr>
        <p:txBody>
          <a:bodyPr>
            <a:noAutofit/>
          </a:bodyPr>
          <a:lstStyle/>
          <a:p>
            <a:r>
              <a:rPr lang="nl-BE" sz="3600" dirty="0" smtClean="0"/>
              <a:t>Zwakke klepveren</a:t>
            </a:r>
            <a:br>
              <a:rPr lang="nl-BE" sz="3600" dirty="0" smtClean="0"/>
            </a:br>
            <a:endParaRPr lang="nl-BE" sz="3600" dirty="0"/>
          </a:p>
        </p:txBody>
      </p:sp>
      <p:sp>
        <p:nvSpPr>
          <p:cNvPr id="8" name="Tijdelijke aanduiding voor tekst 7"/>
          <p:cNvSpPr>
            <a:spLocks noGrp="1"/>
          </p:cNvSpPr>
          <p:nvPr>
            <p:ph type="body" sz="half" idx="2"/>
          </p:nvPr>
        </p:nvSpPr>
        <p:spPr>
          <a:xfrm>
            <a:off x="4860032" y="1988840"/>
            <a:ext cx="3538736" cy="4059560"/>
          </a:xfrm>
        </p:spPr>
        <p:txBody>
          <a:bodyPr>
            <a:normAutofit fontScale="92500"/>
          </a:bodyPr>
          <a:lstStyle/>
          <a:p>
            <a:r>
              <a:rPr lang="nl-BE" sz="2800" dirty="0" smtClean="0"/>
              <a:t>Als de motor veel toeren draait schommelt de naald tussen 14-22 inch kwik. </a:t>
            </a:r>
            <a:r>
              <a:rPr lang="nl-BE" sz="2800" dirty="0" smtClean="0"/>
              <a:t>(0,4 a 0,7 bar)Bij </a:t>
            </a:r>
            <a:r>
              <a:rPr lang="nl-BE" sz="2800" dirty="0" smtClean="0"/>
              <a:t>het stijgen van het toerental verergert de naaldbeweging.</a:t>
            </a:r>
            <a:endParaRPr lang="nl-BE" sz="2800" dirty="0"/>
          </a:p>
        </p:txBody>
      </p:sp>
      <p:pic>
        <p:nvPicPr>
          <p:cNvPr id="9" name="Tijdelijke aanduiding voor afbeelding 8" descr="Click for larger image"/>
          <p:cNvPicPr>
            <a:picLocks noGrp="1"/>
          </p:cNvPicPr>
          <p:nvPr>
            <p:ph type="pic" idx="1"/>
          </p:nvPr>
        </p:nvPicPr>
        <p:blipFill>
          <a:blip r:embed="rId2" cstate="print"/>
          <a:srcRect t="869" b="869"/>
          <a:stretch>
            <a:fillRect/>
          </a:stretch>
        </p:blipFill>
        <p:spPr bwMode="auto">
          <a:xfrm>
            <a:off x="457200" y="457201"/>
            <a:ext cx="3068320" cy="2835291"/>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644008" y="332656"/>
            <a:ext cx="3898776" cy="1714872"/>
          </a:xfrm>
        </p:spPr>
        <p:txBody>
          <a:bodyPr>
            <a:noAutofit/>
          </a:bodyPr>
          <a:lstStyle/>
          <a:p>
            <a:r>
              <a:rPr lang="nl-BE" sz="3600" dirty="0" smtClean="0"/>
              <a:t>Lek in </a:t>
            </a:r>
            <a:r>
              <a:rPr lang="nl-BE" sz="3600" dirty="0" err="1" smtClean="0"/>
              <a:t>inlaatleidng</a:t>
            </a:r>
            <a:r>
              <a:rPr lang="nl-BE" sz="3600" dirty="0" smtClean="0"/>
              <a:t/>
            </a:r>
            <a:br>
              <a:rPr lang="nl-BE" sz="3600" dirty="0" smtClean="0"/>
            </a:br>
            <a:endParaRPr lang="nl-BE" sz="3600" dirty="0"/>
          </a:p>
        </p:txBody>
      </p:sp>
      <p:sp>
        <p:nvSpPr>
          <p:cNvPr id="8" name="Tijdelijke aanduiding voor tekst 7"/>
          <p:cNvSpPr>
            <a:spLocks noGrp="1"/>
          </p:cNvSpPr>
          <p:nvPr>
            <p:ph type="body" sz="half" idx="2"/>
          </p:nvPr>
        </p:nvSpPr>
        <p:spPr>
          <a:xfrm>
            <a:off x="4860032" y="1988840"/>
            <a:ext cx="3538736" cy="4059560"/>
          </a:xfrm>
        </p:spPr>
        <p:txBody>
          <a:bodyPr>
            <a:normAutofit lnSpcReduction="10000"/>
          </a:bodyPr>
          <a:lstStyle/>
          <a:p>
            <a:r>
              <a:rPr lang="nl-BE" sz="2800" dirty="0" smtClean="0"/>
              <a:t>Zeer lage aanduiding </a:t>
            </a:r>
            <a:r>
              <a:rPr lang="nl-BE" sz="2800" dirty="0" smtClean="0"/>
              <a:t>bijv</a:t>
            </a:r>
            <a:r>
              <a:rPr lang="nl-BE" sz="2800" dirty="0" smtClean="0"/>
              <a:t>. onder 5 </a:t>
            </a:r>
            <a:r>
              <a:rPr lang="nl-BE" sz="2800" dirty="0" err="1" smtClean="0"/>
              <a:t>inchof</a:t>
            </a:r>
            <a:r>
              <a:rPr lang="nl-BE" sz="2800" dirty="0" smtClean="0"/>
              <a:t> 0,2 bar) </a:t>
            </a:r>
            <a:r>
              <a:rPr lang="nl-BE" sz="2800" dirty="0" smtClean="0"/>
              <a:t>bij </a:t>
            </a:r>
            <a:r>
              <a:rPr lang="nl-BE" sz="2800" dirty="0" err="1" smtClean="0"/>
              <a:t>ralenti</a:t>
            </a:r>
            <a:r>
              <a:rPr lang="nl-BE" sz="2800" dirty="0" smtClean="0"/>
              <a:t>. Kan ook op te laat ontstekingstijdstip of onjuiste nokkenastiming wijzen.</a:t>
            </a:r>
            <a:endParaRPr lang="nl-BE" sz="2800" dirty="0"/>
          </a:p>
        </p:txBody>
      </p:sp>
      <p:pic>
        <p:nvPicPr>
          <p:cNvPr id="9" name="Tijdelijke aanduiding voor afbeelding 8" descr="Click for larger image"/>
          <p:cNvPicPr>
            <a:picLocks noGrp="1"/>
          </p:cNvPicPr>
          <p:nvPr>
            <p:ph type="pic" idx="1"/>
          </p:nvPr>
        </p:nvPicPr>
        <p:blipFill>
          <a:blip r:embed="rId2" cstate="print"/>
          <a:srcRect t="1042" b="1042"/>
          <a:stretch>
            <a:fillRect/>
          </a:stretch>
        </p:blipFill>
        <p:spPr bwMode="auto">
          <a:xfrm>
            <a:off x="457200" y="457200"/>
            <a:ext cx="3068320" cy="2835256"/>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499992" y="-243408"/>
            <a:ext cx="3898776" cy="2520280"/>
          </a:xfrm>
        </p:spPr>
        <p:txBody>
          <a:bodyPr>
            <a:noAutofit/>
          </a:bodyPr>
          <a:lstStyle/>
          <a:p>
            <a:r>
              <a:rPr lang="nl-BE" sz="3600" dirty="0" smtClean="0"/>
              <a:t>Verstopte uitlaat</a:t>
            </a:r>
            <a:br>
              <a:rPr lang="nl-BE" sz="3600" dirty="0" smtClean="0"/>
            </a:br>
            <a:endParaRPr lang="nl-BE" sz="3600" dirty="0"/>
          </a:p>
        </p:txBody>
      </p:sp>
      <p:sp>
        <p:nvSpPr>
          <p:cNvPr id="8" name="Tijdelijke aanduiding voor tekst 7"/>
          <p:cNvSpPr>
            <a:spLocks noGrp="1"/>
          </p:cNvSpPr>
          <p:nvPr>
            <p:ph type="body" sz="half" idx="2"/>
          </p:nvPr>
        </p:nvSpPr>
        <p:spPr>
          <a:xfrm>
            <a:off x="4860032" y="2564904"/>
            <a:ext cx="3538736" cy="3483496"/>
          </a:xfrm>
        </p:spPr>
        <p:txBody>
          <a:bodyPr>
            <a:normAutofit fontScale="92500"/>
          </a:bodyPr>
          <a:lstStyle/>
          <a:p>
            <a:r>
              <a:rPr lang="nl-BE" sz="2800" dirty="0" smtClean="0"/>
              <a:t>Eerst hoge waarde en dan terugkeer plots naar nul en daarna langzaam opbouwend naar ongeveer </a:t>
            </a:r>
            <a:r>
              <a:rPr lang="nl-BE" sz="2800" dirty="0" smtClean="0"/>
              <a:t>16 (0,55 bar)  </a:t>
            </a:r>
            <a:r>
              <a:rPr lang="nl-BE" sz="2800" dirty="0" smtClean="0"/>
              <a:t>inch.</a:t>
            </a:r>
            <a:endParaRPr lang="nl-BE" sz="2800" dirty="0"/>
          </a:p>
        </p:txBody>
      </p:sp>
      <p:pic>
        <p:nvPicPr>
          <p:cNvPr id="7" name="Tijdelijke aanduiding voor afbeelding 6" descr="Click for larger image"/>
          <p:cNvPicPr>
            <a:picLocks noGrp="1"/>
          </p:cNvPicPr>
          <p:nvPr>
            <p:ph type="pic" idx="1"/>
          </p:nvPr>
        </p:nvPicPr>
        <p:blipFill>
          <a:blip r:embed="rId2" cstate="print"/>
          <a:srcRect l="191" r="191"/>
          <a:stretch>
            <a:fillRect/>
          </a:stretch>
        </p:blipFill>
        <p:spPr bwMode="auto">
          <a:xfrm>
            <a:off x="457201" y="457200"/>
            <a:ext cx="3056599" cy="282448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Profi_Momentsleutel_100_-_500_NM3.jpg"/>
          <p:cNvPicPr>
            <a:picLocks noGrp="1" noChangeAspect="1"/>
          </p:cNvPicPr>
          <p:nvPr>
            <p:ph idx="1"/>
          </p:nvPr>
        </p:nvPicPr>
        <p:blipFill>
          <a:blip r:embed="rId2" cstate="print"/>
          <a:stretch>
            <a:fillRect/>
          </a:stretch>
        </p:blipFill>
        <p:spPr>
          <a:xfrm>
            <a:off x="1144673" y="1524000"/>
            <a:ext cx="6854653" cy="4572000"/>
          </a:xfrm>
        </p:spPr>
      </p:pic>
      <p:sp>
        <p:nvSpPr>
          <p:cNvPr id="3" name="Titel 2"/>
          <p:cNvSpPr>
            <a:spLocks noGrp="1"/>
          </p:cNvSpPr>
          <p:nvPr>
            <p:ph type="title"/>
          </p:nvPr>
        </p:nvSpPr>
        <p:spPr/>
        <p:txBody>
          <a:bodyPr>
            <a:normAutofit fontScale="90000"/>
          </a:bodyPr>
          <a:lstStyle/>
          <a:p>
            <a:r>
              <a:rPr lang="nl-BE" dirty="0" smtClean="0"/>
              <a:t>Soorten momentsleutels:</a:t>
            </a:r>
            <a:br>
              <a:rPr lang="nl-BE" dirty="0" smtClean="0"/>
            </a:br>
            <a:r>
              <a:rPr lang="nl-BE" dirty="0" smtClean="0"/>
              <a:t>1)Met automatische afslag</a:t>
            </a:r>
            <a:endParaRPr lang="nl-B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p:txBody>
          <a:bodyPr/>
          <a:lstStyle/>
          <a:p>
            <a:r>
              <a:rPr lang="nl-BE" dirty="0" smtClean="0"/>
              <a:t>http://www.secondchancegarage.com/public/186.cfm</a:t>
            </a:r>
            <a:endParaRPr lang="nl-BE" dirty="0"/>
          </a:p>
        </p:txBody>
      </p:sp>
      <p:sp>
        <p:nvSpPr>
          <p:cNvPr id="5" name="Titel 4"/>
          <p:cNvSpPr>
            <a:spLocks noGrp="1"/>
          </p:cNvSpPr>
          <p:nvPr>
            <p:ph type="ctrTitle"/>
          </p:nvPr>
        </p:nvSpPr>
        <p:spPr/>
        <p:txBody>
          <a:bodyPr/>
          <a:lstStyle/>
          <a:p>
            <a:r>
              <a:rPr lang="nl-BE" dirty="0" smtClean="0"/>
              <a:t>Link met animatie over vacuümmeter gebruiken</a:t>
            </a:r>
            <a:endParaRPr lang="nl-B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Klepveer tang</a:t>
            </a:r>
            <a:endParaRPr lang="nl-BE" dirty="0"/>
          </a:p>
        </p:txBody>
      </p:sp>
      <p:pic>
        <p:nvPicPr>
          <p:cNvPr id="8" name="Tijdelijke aanduiding voor inhoud 7" descr="Klepveertang.jpg"/>
          <p:cNvPicPr>
            <a:picLocks noGrp="1" noChangeAspect="1"/>
          </p:cNvPicPr>
          <p:nvPr>
            <p:ph sz="half" idx="1"/>
          </p:nvPr>
        </p:nvPicPr>
        <p:blipFill>
          <a:blip r:embed="rId2" cstate="print"/>
          <a:stretch>
            <a:fillRect/>
          </a:stretch>
        </p:blipFill>
        <p:spPr>
          <a:xfrm>
            <a:off x="962819" y="2767584"/>
            <a:ext cx="3048000" cy="2084832"/>
          </a:xfrm>
        </p:spPr>
      </p:pic>
      <p:sp>
        <p:nvSpPr>
          <p:cNvPr id="10" name="Tijdelijke aanduiding voor inhoud 9"/>
          <p:cNvSpPr>
            <a:spLocks noGrp="1"/>
          </p:cNvSpPr>
          <p:nvPr>
            <p:ph sz="half" idx="2"/>
          </p:nvPr>
        </p:nvSpPr>
        <p:spPr/>
        <p:txBody>
          <a:bodyPr/>
          <a:lstStyle/>
          <a:p>
            <a:r>
              <a:rPr lang="nl-BE" dirty="0" smtClean="0"/>
              <a:t>Doel: klepveer of veren genoeg indrukken om klepspietjes weg te nemen en klep te demonteren</a:t>
            </a:r>
          </a:p>
          <a:p>
            <a:r>
              <a:rPr lang="nl-BE" dirty="0" smtClean="0"/>
              <a:t>Past niet altijd: verschillende modellen beschikbaar</a:t>
            </a:r>
            <a:endParaRPr lang="nl-B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Gebruik</a:t>
            </a:r>
            <a:endParaRPr lang="nl-BE" dirty="0"/>
          </a:p>
        </p:txBody>
      </p:sp>
      <p:pic>
        <p:nvPicPr>
          <p:cNvPr id="5" name="Tijdelijke aanduiding voor inhoud 4" descr="klepdemont.jpg"/>
          <p:cNvPicPr>
            <a:picLocks noGrp="1" noChangeAspect="1"/>
          </p:cNvPicPr>
          <p:nvPr>
            <p:ph sz="half" idx="1"/>
          </p:nvPr>
        </p:nvPicPr>
        <p:blipFill>
          <a:blip r:embed="rId2" cstate="print"/>
          <a:stretch>
            <a:fillRect/>
          </a:stretch>
        </p:blipFill>
        <p:spPr>
          <a:xfrm>
            <a:off x="581819" y="2381250"/>
            <a:ext cx="3810000" cy="2857500"/>
          </a:xfrm>
        </p:spPr>
      </p:pic>
      <p:sp>
        <p:nvSpPr>
          <p:cNvPr id="4" name="Tijdelijke aanduiding voor inhoud 3"/>
          <p:cNvSpPr>
            <a:spLocks noGrp="1"/>
          </p:cNvSpPr>
          <p:nvPr>
            <p:ph sz="half" idx="2"/>
          </p:nvPr>
        </p:nvSpPr>
        <p:spPr/>
        <p:txBody>
          <a:bodyPr>
            <a:normAutofit lnSpcReduction="10000"/>
          </a:bodyPr>
          <a:lstStyle/>
          <a:p>
            <a:r>
              <a:rPr lang="nl-BE" sz="2400" dirty="0" smtClean="0"/>
              <a:t>Steeds voorzichtig want er zit veel energie in de opgespannen veer: Deze kan losspringen en ernstig je gezicht (ogen) verwonden!</a:t>
            </a:r>
          </a:p>
          <a:p>
            <a:r>
              <a:rPr lang="nl-BE" sz="2400" dirty="0" smtClean="0"/>
              <a:t>Eens de spietjes bereikbaar zeer voorzichtig met fijne schroevendraaier of tang uithalen</a:t>
            </a:r>
          </a:p>
          <a:p>
            <a:r>
              <a:rPr lang="nl-BE" sz="2400" dirty="0" smtClean="0"/>
              <a:t>Dan veerspanning voorzichtig lossen</a:t>
            </a:r>
          </a:p>
          <a:p>
            <a:endParaRPr lang="nl-B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Zelf geknutseld : meestal niet zo veilig!</a:t>
            </a:r>
            <a:endParaRPr lang="nl-BE" dirty="0"/>
          </a:p>
        </p:txBody>
      </p:sp>
      <p:pic>
        <p:nvPicPr>
          <p:cNvPr id="10" name="Tijdelijke aanduiding voor inhoud 9" descr="klepvt_alterna.jpg"/>
          <p:cNvPicPr>
            <a:picLocks noGrp="1" noChangeAspect="1"/>
          </p:cNvPicPr>
          <p:nvPr>
            <p:ph sz="half" idx="2"/>
          </p:nvPr>
        </p:nvPicPr>
        <p:blipFill>
          <a:blip r:embed="rId2" cstate="print"/>
          <a:stretch>
            <a:fillRect/>
          </a:stretch>
        </p:blipFill>
        <p:spPr>
          <a:xfrm>
            <a:off x="4648200" y="2595611"/>
            <a:ext cx="4059238" cy="2428777"/>
          </a:xfrm>
        </p:spPr>
      </p:pic>
      <p:pic>
        <p:nvPicPr>
          <p:cNvPr id="12" name="Tijdelijke aanduiding voor inhoud 11" descr="klpt_alt.jpg"/>
          <p:cNvPicPr>
            <a:picLocks noGrp="1" noChangeAspect="1"/>
          </p:cNvPicPr>
          <p:nvPr>
            <p:ph sz="half" idx="1"/>
          </p:nvPr>
        </p:nvPicPr>
        <p:blipFill>
          <a:blip r:embed="rId3" cstate="print"/>
          <a:stretch>
            <a:fillRect/>
          </a:stretch>
        </p:blipFill>
        <p:spPr>
          <a:xfrm>
            <a:off x="457200" y="2287785"/>
            <a:ext cx="4059238" cy="3044429"/>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Alternatieven: beter</a:t>
            </a:r>
            <a:endParaRPr lang="nl-BE" dirty="0"/>
          </a:p>
        </p:txBody>
      </p:sp>
      <p:pic>
        <p:nvPicPr>
          <p:cNvPr id="5" name="Tijdelijke aanduiding voor inhoud 4" descr="alternat2.jpg"/>
          <p:cNvPicPr>
            <a:picLocks noGrp="1" noChangeAspect="1"/>
          </p:cNvPicPr>
          <p:nvPr>
            <p:ph sz="half" idx="1"/>
          </p:nvPr>
        </p:nvPicPr>
        <p:blipFill>
          <a:blip r:embed="rId2" cstate="print"/>
          <a:stretch>
            <a:fillRect/>
          </a:stretch>
        </p:blipFill>
        <p:spPr>
          <a:xfrm>
            <a:off x="581819" y="2381250"/>
            <a:ext cx="3810000" cy="2857500"/>
          </a:xfrm>
        </p:spPr>
      </p:pic>
      <p:pic>
        <p:nvPicPr>
          <p:cNvPr id="8" name="Tijdelijke aanduiding voor inhoud 7" descr="kleptanghulp.jpg"/>
          <p:cNvPicPr>
            <a:picLocks noGrp="1" noChangeAspect="1"/>
          </p:cNvPicPr>
          <p:nvPr>
            <p:ph sz="half" idx="2"/>
          </p:nvPr>
        </p:nvPicPr>
        <p:blipFill>
          <a:blip r:embed="rId3" cstate="print"/>
          <a:stretch>
            <a:fillRect/>
          </a:stretch>
        </p:blipFill>
        <p:spPr>
          <a:xfrm>
            <a:off x="5010944" y="2143125"/>
            <a:ext cx="3333750" cy="333375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Variantes</a:t>
            </a:r>
            <a:r>
              <a:rPr lang="nl-BE" dirty="0" smtClean="0"/>
              <a:t> </a:t>
            </a:r>
            <a:r>
              <a:rPr lang="nl-BE" dirty="0" err="1" smtClean="0"/>
              <a:t>klepveertang</a:t>
            </a:r>
            <a:endParaRPr lang="nl-BE" dirty="0"/>
          </a:p>
        </p:txBody>
      </p:sp>
      <p:pic>
        <p:nvPicPr>
          <p:cNvPr id="5" name="Tijdelijke aanduiding voor inhoud 4" descr="klepvt1.jpg"/>
          <p:cNvPicPr>
            <a:picLocks noGrp="1" noChangeAspect="1"/>
          </p:cNvPicPr>
          <p:nvPr>
            <p:ph sz="half" idx="1"/>
          </p:nvPr>
        </p:nvPicPr>
        <p:blipFill>
          <a:blip r:embed="rId2" cstate="print"/>
          <a:stretch>
            <a:fillRect/>
          </a:stretch>
        </p:blipFill>
        <p:spPr>
          <a:xfrm>
            <a:off x="457200" y="2903437"/>
            <a:ext cx="4059238" cy="1813126"/>
          </a:xfrm>
        </p:spPr>
      </p:pic>
      <p:pic>
        <p:nvPicPr>
          <p:cNvPr id="6" name="Tijdelijke aanduiding voor inhoud 5" descr="alternatief.jpg"/>
          <p:cNvPicPr>
            <a:picLocks noGrp="1" noChangeAspect="1"/>
          </p:cNvPicPr>
          <p:nvPr>
            <p:ph sz="half" idx="2"/>
          </p:nvPr>
        </p:nvPicPr>
        <p:blipFill>
          <a:blip r:embed="rId3" cstate="print"/>
          <a:stretch>
            <a:fillRect/>
          </a:stretch>
        </p:blipFill>
        <p:spPr>
          <a:xfrm>
            <a:off x="5004048" y="2708920"/>
            <a:ext cx="3398400" cy="25488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contacthoekmeter</a:t>
            </a:r>
            <a:endParaRPr lang="nl-BE" dirty="0"/>
          </a:p>
        </p:txBody>
      </p:sp>
      <p:pic>
        <p:nvPicPr>
          <p:cNvPr id="5" name="Tijdelijke aanduiding voor inhoud 4" descr="contacth5.jpg"/>
          <p:cNvPicPr>
            <a:picLocks noGrp="1" noChangeAspect="1"/>
          </p:cNvPicPr>
          <p:nvPr>
            <p:ph sz="half" idx="1"/>
          </p:nvPr>
        </p:nvPicPr>
        <p:blipFill>
          <a:blip r:embed="rId2" cstate="print"/>
          <a:stretch>
            <a:fillRect/>
          </a:stretch>
        </p:blipFill>
        <p:spPr>
          <a:xfrm>
            <a:off x="581819" y="2381250"/>
            <a:ext cx="3810000" cy="2857500"/>
          </a:xfrm>
        </p:spPr>
      </p:pic>
      <p:pic>
        <p:nvPicPr>
          <p:cNvPr id="6" name="Tijdelijke aanduiding voor inhoud 5" descr="contacth7.jpeg"/>
          <p:cNvPicPr>
            <a:picLocks noGrp="1" noChangeAspect="1"/>
          </p:cNvPicPr>
          <p:nvPr>
            <p:ph sz="half" idx="2"/>
          </p:nvPr>
        </p:nvPicPr>
        <p:blipFill>
          <a:blip r:embed="rId3" cstate="print"/>
          <a:stretch>
            <a:fillRect/>
          </a:stretch>
        </p:blipFill>
        <p:spPr>
          <a:xfrm>
            <a:off x="4648200" y="2363103"/>
            <a:ext cx="4059238" cy="289379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BE" dirty="0" smtClean="0"/>
              <a:t>Doel: meten hoeveel “tijd”of beter gezegd graden er beschikbaar is/zijn om de bobijn op te laden. </a:t>
            </a:r>
          </a:p>
          <a:p>
            <a:r>
              <a:rPr lang="nl-BE" dirty="0" smtClean="0"/>
              <a:t>Want: </a:t>
            </a:r>
            <a:r>
              <a:rPr lang="nl-BE" dirty="0" smtClean="0"/>
              <a:t>1°te weinig: bobijn heeft niet genoeg energie</a:t>
            </a:r>
            <a:br>
              <a:rPr lang="nl-BE" dirty="0" smtClean="0"/>
            </a:br>
            <a:r>
              <a:rPr lang="nl-BE" dirty="0" smtClean="0"/>
              <a:t>	   2°te veel : bobijn wordt te warm en 	   	 	contactpunten branden te veel in.</a:t>
            </a:r>
          </a:p>
          <a:p>
            <a:r>
              <a:rPr lang="nl-BE" dirty="0" smtClean="0"/>
              <a:t>Normaal kan je dat juist krijgen met de speling tussen de contactpunten op 0,4 mm te zetten.(dikte </a:t>
            </a:r>
            <a:r>
              <a:rPr lang="nl-BE" dirty="0" smtClean="0"/>
              <a:t>stanleymeslemmer)</a:t>
            </a:r>
            <a:endParaRPr lang="nl-BE" dirty="0" smtClean="0"/>
          </a:p>
          <a:p>
            <a:r>
              <a:rPr lang="nl-BE" dirty="0" smtClean="0"/>
              <a:t>Maar als deze niet vlak zijn klopt dat niet: met nieuwe punten normaal wel!!</a:t>
            </a:r>
          </a:p>
          <a:p>
            <a:r>
              <a:rPr lang="nl-BE" dirty="0" smtClean="0"/>
              <a:t>Dus contacthoekmeter kan soms nuttig zijn.</a:t>
            </a:r>
          </a:p>
          <a:p>
            <a:endParaRPr lang="nl-BE" dirty="0" smtClean="0"/>
          </a:p>
          <a:p>
            <a:endParaRPr lang="nl-BE" dirty="0" smtClean="0"/>
          </a:p>
          <a:p>
            <a:endParaRPr lang="nl-BE" dirty="0"/>
          </a:p>
        </p:txBody>
      </p:sp>
      <p:sp>
        <p:nvSpPr>
          <p:cNvPr id="3" name="Titel 2"/>
          <p:cNvSpPr>
            <a:spLocks noGrp="1"/>
          </p:cNvSpPr>
          <p:nvPr>
            <p:ph type="title"/>
          </p:nvPr>
        </p:nvSpPr>
        <p:spPr/>
        <p:txBody>
          <a:bodyPr/>
          <a:lstStyle/>
          <a:p>
            <a:r>
              <a:rPr lang="nl-BE" dirty="0" smtClean="0"/>
              <a:t>De contacthoekmeter</a:t>
            </a:r>
            <a:endParaRPr lang="nl-B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p:txBody>
          <a:bodyPr/>
          <a:lstStyle/>
          <a:p>
            <a:r>
              <a:rPr lang="nl-BE" dirty="0" smtClean="0"/>
              <a:t>Gecombineerde contacthoekmeter</a:t>
            </a:r>
            <a:endParaRPr lang="nl-BE" dirty="0"/>
          </a:p>
        </p:txBody>
      </p:sp>
      <p:sp>
        <p:nvSpPr>
          <p:cNvPr id="4" name="Titel 3"/>
          <p:cNvSpPr>
            <a:spLocks noGrp="1"/>
          </p:cNvSpPr>
          <p:nvPr>
            <p:ph type="title"/>
          </p:nvPr>
        </p:nvSpPr>
        <p:spPr/>
        <p:txBody>
          <a:bodyPr/>
          <a:lstStyle/>
          <a:p>
            <a:r>
              <a:rPr lang="nl-BE" dirty="0" smtClean="0"/>
              <a:t>De contacthoekmeter</a:t>
            </a:r>
            <a:endParaRPr lang="nl-BE" dirty="0"/>
          </a:p>
        </p:txBody>
      </p:sp>
      <p:sp>
        <p:nvSpPr>
          <p:cNvPr id="7" name="Tijdelijke aanduiding voor tekst 6"/>
          <p:cNvSpPr>
            <a:spLocks noGrp="1"/>
          </p:cNvSpPr>
          <p:nvPr>
            <p:ph type="body" idx="3"/>
          </p:nvPr>
        </p:nvSpPr>
        <p:spPr/>
        <p:txBody>
          <a:bodyPr/>
          <a:lstStyle/>
          <a:p>
            <a:r>
              <a:rPr lang="nl-BE" dirty="0" smtClean="0"/>
              <a:t>Fout bij afstellen met voelermaat</a:t>
            </a:r>
            <a:endParaRPr lang="nl-BE" dirty="0"/>
          </a:p>
        </p:txBody>
      </p:sp>
      <p:pic>
        <p:nvPicPr>
          <p:cNvPr id="1026" name="Picture 2" descr="C:\Users\marc\Pictures\afb voor motocursus\contacthoekmeter.jpg"/>
          <p:cNvPicPr>
            <a:picLocks noGrp="1" noChangeAspect="1" noChangeArrowheads="1"/>
          </p:cNvPicPr>
          <p:nvPr>
            <p:ph sz="half" idx="2"/>
          </p:nvPr>
        </p:nvPicPr>
        <p:blipFill>
          <a:blip r:embed="rId2" cstate="print"/>
          <a:srcRect/>
          <a:stretch>
            <a:fillRect/>
          </a:stretch>
        </p:blipFill>
        <p:spPr bwMode="auto">
          <a:xfrm>
            <a:off x="467544" y="2924944"/>
            <a:ext cx="3901440" cy="2602992"/>
          </a:xfrm>
          <a:prstGeom prst="rect">
            <a:avLst/>
          </a:prstGeom>
          <a:noFill/>
        </p:spPr>
      </p:pic>
      <p:pic>
        <p:nvPicPr>
          <p:cNvPr id="1027" name="Picture 3" descr="C:\Users\marc\Pictures\afb voor motocursus\contactpunt.GIF"/>
          <p:cNvPicPr>
            <a:picLocks noGrp="1" noChangeAspect="1" noChangeArrowheads="1" noCrop="1"/>
          </p:cNvPicPr>
          <p:nvPr>
            <p:ph sz="quarter" idx="4"/>
          </p:nvPr>
        </p:nvPicPr>
        <p:blipFill>
          <a:blip r:embed="rId3" cstate="print"/>
          <a:srcRect/>
          <a:stretch>
            <a:fillRect/>
          </a:stretch>
        </p:blipFill>
        <p:spPr bwMode="auto">
          <a:xfrm>
            <a:off x="5359400" y="3496469"/>
            <a:ext cx="2619375" cy="132397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BE" dirty="0" smtClean="0"/>
              <a:t>Er is een verschil tussen contacthoek uitgedrukt in graden of in procenten, ook wel </a:t>
            </a:r>
            <a:r>
              <a:rPr lang="nl-BE" dirty="0" err="1" smtClean="0"/>
              <a:t>dwell</a:t>
            </a:r>
            <a:r>
              <a:rPr lang="nl-BE" dirty="0" smtClean="0"/>
              <a:t> genoemd. Indien in procenten gemeten wordt maakt het niet uit hoeveel cilinders er zijn. Indien in graden maakt het wel uit. Hoe meer cilinders hoe kleiner het aantal graden dat beschikbaar is. Uitgaan van 360 ° en dit  delen door aantal cilinders (vb.: 360/3=120 °) Hiervan is iets meer dan de helft (55 a 60%) beschikbaar voor gesloten punten ofwel hier circa 60-70 °. Bij een 6 cilinders is er maar 360/6=60° beschikbaar, de helft hiervan 30° graden. Dus 35° nemen.</a:t>
            </a:r>
          </a:p>
          <a:p>
            <a:endParaRPr lang="nl-BE" dirty="0"/>
          </a:p>
        </p:txBody>
      </p:sp>
      <p:sp>
        <p:nvSpPr>
          <p:cNvPr id="3" name="Titel 2"/>
          <p:cNvSpPr>
            <a:spLocks noGrp="1"/>
          </p:cNvSpPr>
          <p:nvPr>
            <p:ph type="title"/>
          </p:nvPr>
        </p:nvSpPr>
        <p:spPr/>
        <p:txBody>
          <a:bodyPr/>
          <a:lstStyle/>
          <a:p>
            <a:r>
              <a:rPr lang="nl-BE" dirty="0" smtClean="0"/>
              <a:t>De </a:t>
            </a:r>
            <a:r>
              <a:rPr lang="nl-BE" dirty="0" smtClean="0"/>
              <a:t>contacthoek: principe</a:t>
            </a:r>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Laat je merken dat het moment is bereikt door een duidelijk klik</a:t>
            </a:r>
          </a:p>
          <a:p>
            <a:r>
              <a:rPr lang="nl-BE" dirty="0" smtClean="0"/>
              <a:t>Eens goed ingesteld moet je niet aandachtig meer zijn </a:t>
            </a:r>
          </a:p>
          <a:p>
            <a:r>
              <a:rPr lang="nl-BE" dirty="0" smtClean="0"/>
              <a:t>Je kan snel een serie bouten met gelijk moment aantrekken</a:t>
            </a:r>
          </a:p>
          <a:p>
            <a:r>
              <a:rPr lang="nl-BE" dirty="0" smtClean="0"/>
              <a:t>Op moeilijk bereikbare plaatsen (waar je niet kan kijken) toch een correct moment aanhalen</a:t>
            </a:r>
          </a:p>
          <a:p>
            <a:r>
              <a:rPr lang="nl-BE" dirty="0" smtClean="0"/>
              <a:t>Let op: respecteer de draaizin (aangeduid met een pijl)  anders zet je niet vast met de ingestelde waarde!!</a:t>
            </a:r>
            <a:endParaRPr lang="nl-BE" dirty="0"/>
          </a:p>
        </p:txBody>
      </p:sp>
      <p:sp>
        <p:nvSpPr>
          <p:cNvPr id="3" name="Titel 2"/>
          <p:cNvSpPr>
            <a:spLocks noGrp="1"/>
          </p:cNvSpPr>
          <p:nvPr>
            <p:ph type="title"/>
          </p:nvPr>
        </p:nvSpPr>
        <p:spPr/>
        <p:txBody>
          <a:bodyPr/>
          <a:lstStyle/>
          <a:p>
            <a:r>
              <a:rPr lang="nl-BE" dirty="0" smtClean="0"/>
              <a:t>Eigenschappen</a:t>
            </a:r>
            <a:endParaRPr lang="nl-B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v4dwellangle.jpg"/>
          <p:cNvPicPr>
            <a:picLocks noGrp="1" noChangeAspect="1"/>
          </p:cNvPicPr>
          <p:nvPr>
            <p:ph idx="1"/>
          </p:nvPr>
        </p:nvPicPr>
        <p:blipFill>
          <a:blip r:embed="rId2" cstate="print"/>
          <a:stretch>
            <a:fillRect/>
          </a:stretch>
        </p:blipFill>
        <p:spPr>
          <a:xfrm>
            <a:off x="885825" y="2566987"/>
            <a:ext cx="7372350" cy="2486025"/>
          </a:xfrm>
        </p:spPr>
      </p:pic>
      <p:sp>
        <p:nvSpPr>
          <p:cNvPr id="3" name="Titel 2"/>
          <p:cNvSpPr>
            <a:spLocks noGrp="1"/>
          </p:cNvSpPr>
          <p:nvPr>
            <p:ph type="title"/>
          </p:nvPr>
        </p:nvSpPr>
        <p:spPr/>
        <p:txBody>
          <a:bodyPr/>
          <a:lstStyle/>
          <a:p>
            <a:r>
              <a:rPr lang="nl-BE" dirty="0" smtClean="0"/>
              <a:t>De contacthoek zelf</a:t>
            </a:r>
            <a:endParaRPr lang="nl-B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p:txBody>
          <a:bodyPr/>
          <a:lstStyle/>
          <a:p>
            <a:r>
              <a:rPr lang="nl-BE" dirty="0" smtClean="0"/>
              <a:t>Eenvoudige uitvoering</a:t>
            </a:r>
            <a:endParaRPr lang="nl-BE" dirty="0"/>
          </a:p>
        </p:txBody>
      </p:sp>
      <p:sp>
        <p:nvSpPr>
          <p:cNvPr id="4" name="Titel 3"/>
          <p:cNvSpPr>
            <a:spLocks noGrp="1"/>
          </p:cNvSpPr>
          <p:nvPr>
            <p:ph type="title"/>
          </p:nvPr>
        </p:nvSpPr>
        <p:spPr/>
        <p:txBody>
          <a:bodyPr/>
          <a:lstStyle/>
          <a:p>
            <a:r>
              <a:rPr lang="nl-BE" dirty="0" smtClean="0"/>
              <a:t>De stroboscooplamp</a:t>
            </a:r>
            <a:endParaRPr lang="nl-BE" dirty="0"/>
          </a:p>
        </p:txBody>
      </p:sp>
      <p:sp>
        <p:nvSpPr>
          <p:cNvPr id="7" name="Tijdelijke aanduiding voor tekst 6"/>
          <p:cNvSpPr>
            <a:spLocks noGrp="1"/>
          </p:cNvSpPr>
          <p:nvPr>
            <p:ph type="body" idx="3"/>
          </p:nvPr>
        </p:nvSpPr>
        <p:spPr/>
        <p:txBody>
          <a:bodyPr/>
          <a:lstStyle/>
          <a:p>
            <a:r>
              <a:rPr lang="nl-BE" dirty="0" smtClean="0"/>
              <a:t>Graden instelbaar</a:t>
            </a:r>
            <a:endParaRPr lang="nl-BE" dirty="0"/>
          </a:p>
        </p:txBody>
      </p:sp>
      <p:pic>
        <p:nvPicPr>
          <p:cNvPr id="2050" name="Picture 2" descr="C:\Users\marc\Pictures\afb voor motocursus\Stroboscoop.jpg"/>
          <p:cNvPicPr>
            <a:picLocks noGrp="1" noChangeAspect="1" noChangeArrowheads="1"/>
          </p:cNvPicPr>
          <p:nvPr>
            <p:ph sz="half" idx="2"/>
          </p:nvPr>
        </p:nvPicPr>
        <p:blipFill>
          <a:blip r:embed="rId2" cstate="print"/>
          <a:srcRect/>
          <a:stretch>
            <a:fillRect/>
          </a:stretch>
        </p:blipFill>
        <p:spPr bwMode="auto">
          <a:xfrm>
            <a:off x="506775" y="2201863"/>
            <a:ext cx="3939450" cy="3913187"/>
          </a:xfrm>
          <a:prstGeom prst="rect">
            <a:avLst/>
          </a:prstGeom>
          <a:noFill/>
        </p:spPr>
      </p:pic>
      <p:pic>
        <p:nvPicPr>
          <p:cNvPr id="2051" name="Picture 3" descr="C:\Users\marc\Pictures\afb voor motocursus\stobosc3.jpg"/>
          <p:cNvPicPr>
            <a:picLocks noGrp="1" noChangeAspect="1" noChangeArrowheads="1"/>
          </p:cNvPicPr>
          <p:nvPr>
            <p:ph sz="quarter" idx="4"/>
          </p:nvPr>
        </p:nvPicPr>
        <p:blipFill>
          <a:blip r:embed="rId3" cstate="print"/>
          <a:srcRect/>
          <a:stretch>
            <a:fillRect/>
          </a:stretch>
        </p:blipFill>
        <p:spPr bwMode="auto">
          <a:xfrm>
            <a:off x="4788024" y="2420888"/>
            <a:ext cx="3981450" cy="33528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idx="1"/>
          </p:nvPr>
        </p:nvSpPr>
        <p:spPr/>
        <p:txBody>
          <a:bodyPr>
            <a:normAutofit/>
          </a:bodyPr>
          <a:lstStyle/>
          <a:p>
            <a:r>
              <a:rPr lang="nl-BE" dirty="0" smtClean="0"/>
              <a:t>Afstellen </a:t>
            </a:r>
            <a:r>
              <a:rPr lang="nl-BE" dirty="0" smtClean="0"/>
              <a:t>van de ontsteking: zowel statisch als dynamisch (=vervroeging stijgt samen met toerental)</a:t>
            </a:r>
          </a:p>
          <a:p>
            <a:r>
              <a:rPr lang="nl-BE" dirty="0" smtClean="0"/>
              <a:t>Controle op de </a:t>
            </a:r>
            <a:r>
              <a:rPr lang="nl-BE" dirty="0" err="1" smtClean="0"/>
              <a:t>centrifugaalregelaar</a:t>
            </a:r>
            <a:r>
              <a:rPr lang="nl-BE" dirty="0" smtClean="0"/>
              <a:t> indien aanwezig of andere regeling (</a:t>
            </a:r>
            <a:r>
              <a:rPr lang="nl-BE" dirty="0" err="1" smtClean="0"/>
              <a:t>vb</a:t>
            </a:r>
            <a:r>
              <a:rPr lang="nl-BE" dirty="0" smtClean="0"/>
              <a:t> </a:t>
            </a:r>
            <a:r>
              <a:rPr lang="nl-BE" dirty="0" err="1" smtClean="0"/>
              <a:t>vacuumvervroeging</a:t>
            </a:r>
            <a:r>
              <a:rPr lang="nl-BE" dirty="0" smtClean="0"/>
              <a:t>)</a:t>
            </a:r>
          </a:p>
          <a:p>
            <a:r>
              <a:rPr lang="nl-BE" dirty="0" smtClean="0"/>
              <a:t>Bouw : bijna altijd Xenon hoogspanningsflitslamp</a:t>
            </a:r>
          </a:p>
          <a:p>
            <a:r>
              <a:rPr lang="nl-BE" dirty="0" smtClean="0"/>
              <a:t>Beperkte levensduur: dus maar kort effectief laten branden als je echt controleert of afstelt.</a:t>
            </a:r>
          </a:p>
          <a:p>
            <a:r>
              <a:rPr lang="nl-BE" dirty="0" smtClean="0"/>
              <a:t>Is overbodig voor een oldtimer met alleen maar een statische afstelling en een </a:t>
            </a:r>
            <a:r>
              <a:rPr lang="nl-BE" dirty="0" err="1" smtClean="0"/>
              <a:t>manette</a:t>
            </a:r>
            <a:r>
              <a:rPr lang="nl-BE" dirty="0" smtClean="0"/>
              <a:t> aan het stuur.</a:t>
            </a:r>
            <a:br>
              <a:rPr lang="nl-BE" dirty="0" smtClean="0"/>
            </a:br>
            <a:r>
              <a:rPr lang="nl-BE" dirty="0" smtClean="0"/>
              <a:t>De statische afstelling kan met een testlampje!!</a:t>
            </a:r>
            <a:endParaRPr lang="nl-BE" dirty="0"/>
          </a:p>
        </p:txBody>
      </p:sp>
      <p:sp>
        <p:nvSpPr>
          <p:cNvPr id="7" name="Titel 6"/>
          <p:cNvSpPr>
            <a:spLocks noGrp="1"/>
          </p:cNvSpPr>
          <p:nvPr>
            <p:ph type="title"/>
          </p:nvPr>
        </p:nvSpPr>
        <p:spPr/>
        <p:txBody>
          <a:bodyPr/>
          <a:lstStyle/>
          <a:p>
            <a:r>
              <a:rPr lang="nl-BE" dirty="0" smtClean="0"/>
              <a:t>Doel van de </a:t>
            </a:r>
            <a:r>
              <a:rPr lang="nl-BE" dirty="0" smtClean="0"/>
              <a:t>stroboscooplamp</a:t>
            </a:r>
            <a:endParaRPr lang="nl-BE"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idx="1"/>
          </p:nvPr>
        </p:nvSpPr>
        <p:spPr/>
        <p:txBody>
          <a:bodyPr/>
          <a:lstStyle/>
          <a:p>
            <a:r>
              <a:rPr lang="nl-BE" dirty="0" smtClean="0"/>
              <a:t>Allebei hebben ze een voeler die op de juiste manier over de bougiekabel moet geschoven worden(pijl!)</a:t>
            </a:r>
          </a:p>
          <a:p>
            <a:r>
              <a:rPr lang="nl-BE" dirty="0" smtClean="0"/>
              <a:t>Ze werken bijna altijd op 12V (dus  niet op de 6V van een oldtimer) Dus voeden via aparte batterij.</a:t>
            </a:r>
          </a:p>
          <a:p>
            <a:r>
              <a:rPr lang="nl-BE" dirty="0" smtClean="0"/>
              <a:t>Niet instelbare: ze flitsen op het moment dat de bougie vonkt en dan moet het statisch(of dynamisch)  merkteken van de ontsteking overeenkomen met een streep op het vliegwiel. </a:t>
            </a:r>
          </a:p>
          <a:p>
            <a:r>
              <a:rPr lang="nl-BE" dirty="0" smtClean="0"/>
              <a:t>Merkteken met </a:t>
            </a:r>
            <a:r>
              <a:rPr lang="nl-BE" dirty="0" err="1" smtClean="0"/>
              <a:t>tipex</a:t>
            </a:r>
            <a:r>
              <a:rPr lang="nl-BE" dirty="0" smtClean="0"/>
              <a:t> wit of krijt duidelijker maken en moto uit het felle daglicht plaatsen.</a:t>
            </a:r>
          </a:p>
          <a:p>
            <a:endParaRPr lang="nl-BE" dirty="0"/>
          </a:p>
        </p:txBody>
      </p:sp>
      <p:sp>
        <p:nvSpPr>
          <p:cNvPr id="7" name="Titel 6"/>
          <p:cNvSpPr>
            <a:spLocks noGrp="1"/>
          </p:cNvSpPr>
          <p:nvPr>
            <p:ph type="title"/>
          </p:nvPr>
        </p:nvSpPr>
        <p:spPr/>
        <p:txBody>
          <a:bodyPr/>
          <a:lstStyle/>
          <a:p>
            <a:r>
              <a:rPr lang="nl-BE" dirty="0" smtClean="0"/>
              <a:t>Tips over de stroboscooplamp</a:t>
            </a:r>
            <a:endParaRPr lang="nl-B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BE" dirty="0" smtClean="0"/>
              <a:t>Type met instelbare graden:</a:t>
            </a:r>
            <a:br>
              <a:rPr lang="nl-BE" dirty="0" smtClean="0"/>
            </a:br>
            <a:r>
              <a:rPr lang="nl-BE" dirty="0" smtClean="0"/>
              <a:t>stel de graden in op de stroboscoop die je statisch of dynamisch moet hebben : nu moet het BDP teken steeds met de merkstreep overeen komen!!</a:t>
            </a:r>
          </a:p>
          <a:p>
            <a:r>
              <a:rPr lang="nl-BE" dirty="0" smtClean="0"/>
              <a:t>Let op: ze zijn altijd geijkt voor een viertakt waarvan de bougie slechts één keer vonkt om de 720°.</a:t>
            </a:r>
          </a:p>
          <a:p>
            <a:r>
              <a:rPr lang="nl-BE" dirty="0" smtClean="0"/>
              <a:t>Bij 1°een tweetakt,  2°een viertakt waarvan de nok op de krukas zit of 3° die gebruikt maakt van dubbele bobijn(2cil)  klopt dit niet. (Dit is telkens om de 360°)</a:t>
            </a:r>
          </a:p>
          <a:p>
            <a:r>
              <a:rPr lang="nl-BE" dirty="0" smtClean="0"/>
              <a:t>Neem nu dat je 20° voorontsteking moet hebben, dan moet je op de </a:t>
            </a:r>
            <a:r>
              <a:rPr lang="nl-BE" dirty="0" err="1" smtClean="0"/>
              <a:t>strob</a:t>
            </a:r>
            <a:r>
              <a:rPr lang="nl-BE" dirty="0" smtClean="0"/>
              <a:t>. het dubbele dus 40° instellen!!!</a:t>
            </a:r>
          </a:p>
          <a:p>
            <a:endParaRPr lang="nl-BE" dirty="0" smtClean="0"/>
          </a:p>
          <a:p>
            <a:endParaRPr lang="nl-BE" dirty="0"/>
          </a:p>
        </p:txBody>
      </p:sp>
      <p:sp>
        <p:nvSpPr>
          <p:cNvPr id="3" name="Titel 2"/>
          <p:cNvSpPr>
            <a:spLocks noGrp="1"/>
          </p:cNvSpPr>
          <p:nvPr>
            <p:ph type="title"/>
          </p:nvPr>
        </p:nvSpPr>
        <p:spPr/>
        <p:txBody>
          <a:bodyPr>
            <a:normAutofit fontScale="90000"/>
          </a:bodyPr>
          <a:lstStyle/>
          <a:p>
            <a:r>
              <a:rPr lang="nl-BE" dirty="0" smtClean="0"/>
              <a:t>Belangrijk bij metingen:vergis je niet!</a:t>
            </a:r>
            <a:endParaRPr lang="nl-BE"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BE" dirty="0" smtClean="0"/>
              <a:t>De gradenschijf : controle kleppentiming</a:t>
            </a:r>
            <a:endParaRPr lang="nl-BE" dirty="0"/>
          </a:p>
        </p:txBody>
      </p:sp>
      <p:pic>
        <p:nvPicPr>
          <p:cNvPr id="4099" name="Picture 3" descr="C:\Users\marc\Pictures\afb voor motocursus\gradenschijf1.jpg"/>
          <p:cNvPicPr>
            <a:picLocks noGrp="1" noChangeAspect="1" noChangeArrowheads="1"/>
          </p:cNvPicPr>
          <p:nvPr>
            <p:ph sz="half" idx="1"/>
          </p:nvPr>
        </p:nvPicPr>
        <p:blipFill>
          <a:blip r:embed="rId2" cstate="print"/>
          <a:srcRect/>
          <a:stretch>
            <a:fillRect/>
          </a:stretch>
        </p:blipFill>
        <p:spPr bwMode="auto">
          <a:xfrm>
            <a:off x="611560" y="2132856"/>
            <a:ext cx="3653790" cy="2453640"/>
          </a:xfrm>
          <a:prstGeom prst="rect">
            <a:avLst/>
          </a:prstGeom>
          <a:noFill/>
        </p:spPr>
      </p:pic>
      <p:pic>
        <p:nvPicPr>
          <p:cNvPr id="4100" name="Picture 4" descr="C:\Users\marc\Pictures\afb voor motocursus\kleppentiming.jpg"/>
          <p:cNvPicPr>
            <a:picLocks noGrp="1" noChangeAspect="1" noChangeArrowheads="1"/>
          </p:cNvPicPr>
          <p:nvPr>
            <p:ph sz="half" idx="2"/>
          </p:nvPr>
        </p:nvPicPr>
        <p:blipFill>
          <a:blip r:embed="rId3" cstate="print"/>
          <a:srcRect/>
          <a:stretch>
            <a:fillRect/>
          </a:stretch>
        </p:blipFill>
        <p:spPr bwMode="auto">
          <a:xfrm>
            <a:off x="5220072" y="2060848"/>
            <a:ext cx="3067050" cy="292036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nl-BE" dirty="0" smtClean="0"/>
              <a:t>Controle kleppentiming:</a:t>
            </a:r>
          </a:p>
          <a:p>
            <a:r>
              <a:rPr lang="nl-BE" dirty="0" smtClean="0"/>
              <a:t>Je moet weten bij welke klepspeling de opgegeven timing geldt.</a:t>
            </a:r>
          </a:p>
          <a:p>
            <a:r>
              <a:rPr lang="nl-BE" dirty="0" smtClean="0"/>
              <a:t>Dit kan de normale klepspeling zijn of 1 of 2 mm!!</a:t>
            </a:r>
          </a:p>
          <a:p>
            <a:r>
              <a:rPr lang="nl-BE" dirty="0" smtClean="0"/>
              <a:t>Je kan controleren of de nokkenas juist staat (opening en sluiting van de klep)</a:t>
            </a:r>
          </a:p>
          <a:p>
            <a:r>
              <a:rPr lang="nl-BE" dirty="0" smtClean="0"/>
              <a:t>Je kan een meetklok op de klep zetten (loodrecht op de klepschotel) en het volledige kleppendiagram bekijken. Dit kan je aangeven of er eventueel sprake is van een” sportievere” nokkenas.</a:t>
            </a:r>
            <a:endParaRPr lang="nl-BE" dirty="0"/>
          </a:p>
        </p:txBody>
      </p:sp>
      <p:sp>
        <p:nvSpPr>
          <p:cNvPr id="5" name="Titel 4"/>
          <p:cNvSpPr>
            <a:spLocks noGrp="1"/>
          </p:cNvSpPr>
          <p:nvPr>
            <p:ph type="title"/>
          </p:nvPr>
        </p:nvSpPr>
        <p:spPr/>
        <p:txBody>
          <a:bodyPr/>
          <a:lstStyle/>
          <a:p>
            <a:r>
              <a:rPr lang="nl-BE" dirty="0" smtClean="0"/>
              <a:t>Gradenschijf</a:t>
            </a:r>
            <a:endParaRPr lang="nl-BE"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1052736"/>
            <a:ext cx="8229600" cy="1219200"/>
          </a:xfrm>
        </p:spPr>
        <p:txBody>
          <a:bodyPr>
            <a:normAutofit fontScale="90000"/>
          </a:bodyPr>
          <a:lstStyle/>
          <a:p>
            <a:r>
              <a:rPr lang="nl-BE" dirty="0" err="1" smtClean="0"/>
              <a:t>Klep-lichtdiagram</a:t>
            </a:r>
            <a:r>
              <a:rPr lang="nl-BE" dirty="0" smtClean="0"/>
              <a:t>.</a:t>
            </a:r>
            <a:br>
              <a:rPr lang="nl-BE" dirty="0" smtClean="0"/>
            </a:br>
            <a:r>
              <a:rPr lang="nl-BE" dirty="0" smtClean="0"/>
              <a:t>Op de horizontale as de krukasgraden en op de verticale de lichthoogte.</a:t>
            </a:r>
            <a:endParaRPr lang="nl-BE" dirty="0"/>
          </a:p>
        </p:txBody>
      </p:sp>
      <p:pic>
        <p:nvPicPr>
          <p:cNvPr id="5122" name="Picture 2" descr="C:\Users\marc\Pictures\afb voor motocursus\kleplichtdiagram.jpg"/>
          <p:cNvPicPr>
            <a:picLocks noGrp="1" noChangeAspect="1" noChangeArrowheads="1"/>
          </p:cNvPicPr>
          <p:nvPr>
            <p:ph idx="1"/>
          </p:nvPr>
        </p:nvPicPr>
        <p:blipFill>
          <a:blip r:embed="rId2" cstate="print"/>
          <a:srcRect/>
          <a:stretch>
            <a:fillRect/>
          </a:stretch>
        </p:blipFill>
        <p:spPr bwMode="auto">
          <a:xfrm>
            <a:off x="1907704" y="2276872"/>
            <a:ext cx="5181600" cy="388620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p:txBody>
          <a:bodyPr/>
          <a:lstStyle/>
          <a:p>
            <a:r>
              <a:rPr lang="nl-BE" dirty="0" smtClean="0"/>
              <a:t>Gewone zeskant</a:t>
            </a:r>
            <a:endParaRPr lang="nl-BE" dirty="0"/>
          </a:p>
        </p:txBody>
      </p:sp>
      <p:sp>
        <p:nvSpPr>
          <p:cNvPr id="4" name="Titel 3"/>
          <p:cNvSpPr>
            <a:spLocks noGrp="1"/>
          </p:cNvSpPr>
          <p:nvPr>
            <p:ph type="title"/>
          </p:nvPr>
        </p:nvSpPr>
        <p:spPr/>
        <p:txBody>
          <a:bodyPr/>
          <a:lstStyle/>
          <a:p>
            <a:r>
              <a:rPr lang="nl-BE" dirty="0" smtClean="0"/>
              <a:t>Dopsleutels</a:t>
            </a:r>
            <a:endParaRPr lang="nl-BE" dirty="0"/>
          </a:p>
        </p:txBody>
      </p:sp>
      <p:sp>
        <p:nvSpPr>
          <p:cNvPr id="7" name="Tijdelijke aanduiding voor tekst 6"/>
          <p:cNvSpPr>
            <a:spLocks noGrp="1"/>
          </p:cNvSpPr>
          <p:nvPr>
            <p:ph type="body" idx="3"/>
          </p:nvPr>
        </p:nvSpPr>
        <p:spPr/>
        <p:txBody>
          <a:bodyPr/>
          <a:lstStyle/>
          <a:p>
            <a:r>
              <a:rPr lang="nl-BE" dirty="0" smtClean="0"/>
              <a:t>Zeskant met afgeronde hoeken (trekt geen hoeken af)</a:t>
            </a:r>
            <a:endParaRPr lang="nl-BE" dirty="0"/>
          </a:p>
        </p:txBody>
      </p:sp>
      <p:pic>
        <p:nvPicPr>
          <p:cNvPr id="6146" name="Picture 2" descr="C:\Users\marc\Pictures\afb voor motocursus\pot1.jpg"/>
          <p:cNvPicPr>
            <a:picLocks noGrp="1" noChangeAspect="1" noChangeArrowheads="1"/>
          </p:cNvPicPr>
          <p:nvPr>
            <p:ph sz="half" idx="2"/>
          </p:nvPr>
        </p:nvPicPr>
        <p:blipFill>
          <a:blip r:embed="rId2" cstate="print"/>
          <a:srcRect/>
          <a:stretch>
            <a:fillRect/>
          </a:stretch>
        </p:blipFill>
        <p:spPr bwMode="auto">
          <a:xfrm>
            <a:off x="1171575" y="3282156"/>
            <a:ext cx="2609850" cy="1752600"/>
          </a:xfrm>
          <a:prstGeom prst="rect">
            <a:avLst/>
          </a:prstGeom>
          <a:noFill/>
        </p:spPr>
      </p:pic>
      <p:pic>
        <p:nvPicPr>
          <p:cNvPr id="6147" name="Picture 3" descr="C:\Users\marc\Pictures\afb voor motocursus\pot3.jpg"/>
          <p:cNvPicPr>
            <a:picLocks noGrp="1" noChangeAspect="1" noChangeArrowheads="1"/>
          </p:cNvPicPr>
          <p:nvPr>
            <p:ph sz="quarter" idx="4"/>
          </p:nvPr>
        </p:nvPicPr>
        <p:blipFill>
          <a:blip r:embed="rId3" cstate="print"/>
          <a:srcRect/>
          <a:stretch>
            <a:fillRect/>
          </a:stretch>
        </p:blipFill>
        <p:spPr bwMode="auto">
          <a:xfrm>
            <a:off x="5830888" y="3015456"/>
            <a:ext cx="1676400" cy="2286000"/>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r>
              <a:rPr lang="nl-BE" dirty="0" smtClean="0"/>
              <a:t>Om ronde moeren aan te draaien</a:t>
            </a:r>
            <a:endParaRPr lang="nl-BE" dirty="0"/>
          </a:p>
        </p:txBody>
      </p:sp>
      <p:pic>
        <p:nvPicPr>
          <p:cNvPr id="7" name="Tijdelijke aanduiding voor inhoud 6" descr="haaksleutel.jpg"/>
          <p:cNvPicPr>
            <a:picLocks noGrp="1" noChangeAspect="1"/>
          </p:cNvPicPr>
          <p:nvPr>
            <p:ph sz="half" idx="2"/>
          </p:nvPr>
        </p:nvPicPr>
        <p:blipFill>
          <a:blip r:embed="rId2" cstate="print"/>
          <a:stretch>
            <a:fillRect/>
          </a:stretch>
        </p:blipFill>
        <p:spPr>
          <a:xfrm>
            <a:off x="457200" y="2753921"/>
            <a:ext cx="4038600" cy="2809071"/>
          </a:xfrm>
        </p:spPr>
      </p:pic>
      <p:pic>
        <p:nvPicPr>
          <p:cNvPr id="8" name="Tijdelijke aanduiding voor inhoud 7" descr="haaksleutel4.jpg"/>
          <p:cNvPicPr>
            <a:picLocks noGrp="1" noChangeAspect="1"/>
          </p:cNvPicPr>
          <p:nvPr>
            <p:ph sz="quarter" idx="4"/>
          </p:nvPr>
        </p:nvPicPr>
        <p:blipFill>
          <a:blip r:embed="rId3" cstate="print"/>
          <a:stretch>
            <a:fillRect/>
          </a:stretch>
        </p:blipFill>
        <p:spPr>
          <a:xfrm>
            <a:off x="4845050" y="3529806"/>
            <a:ext cx="3648075" cy="1257300"/>
          </a:xfrm>
        </p:spPr>
      </p:pic>
      <p:sp>
        <p:nvSpPr>
          <p:cNvPr id="5" name="Titel 4"/>
          <p:cNvSpPr>
            <a:spLocks noGrp="1"/>
          </p:cNvSpPr>
          <p:nvPr>
            <p:ph type="title"/>
          </p:nvPr>
        </p:nvSpPr>
        <p:spPr/>
        <p:txBody>
          <a:bodyPr/>
          <a:lstStyle/>
          <a:p>
            <a:r>
              <a:rPr lang="nl-BE" dirty="0" smtClean="0"/>
              <a:t>Haaksleutels</a:t>
            </a:r>
            <a:endParaRPr lang="nl-BE" dirty="0"/>
          </a:p>
        </p:txBody>
      </p:sp>
      <p:sp>
        <p:nvSpPr>
          <p:cNvPr id="6" name="Tijdelijke aanduiding voor tekst 5"/>
          <p:cNvSpPr>
            <a:spLocks noGrp="1"/>
          </p:cNvSpPr>
          <p:nvPr>
            <p:ph type="body" idx="3"/>
          </p:nvPr>
        </p:nvSpPr>
        <p:spPr/>
        <p:txBody>
          <a:bodyPr/>
          <a:lstStyle/>
          <a:p>
            <a:r>
              <a:rPr lang="nl-BE" dirty="0" smtClean="0"/>
              <a:t>Met ronde pin</a:t>
            </a:r>
            <a:endParaRPr lang="nl-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instelling moment.jpg"/>
          <p:cNvPicPr>
            <a:picLocks noGrp="1" noChangeAspect="1"/>
          </p:cNvPicPr>
          <p:nvPr>
            <p:ph idx="1"/>
          </p:nvPr>
        </p:nvPicPr>
        <p:blipFill>
          <a:blip r:embed="rId2" cstate="print"/>
          <a:stretch>
            <a:fillRect/>
          </a:stretch>
        </p:blipFill>
        <p:spPr>
          <a:xfrm>
            <a:off x="3500437" y="2738437"/>
            <a:ext cx="2143125" cy="2143125"/>
          </a:xfrm>
        </p:spPr>
      </p:pic>
      <p:sp>
        <p:nvSpPr>
          <p:cNvPr id="3" name="Titel 2"/>
          <p:cNvSpPr>
            <a:spLocks noGrp="1"/>
          </p:cNvSpPr>
          <p:nvPr>
            <p:ph type="title"/>
          </p:nvPr>
        </p:nvSpPr>
        <p:spPr>
          <a:xfrm>
            <a:off x="467544" y="908720"/>
            <a:ext cx="8229600" cy="1219200"/>
          </a:xfrm>
        </p:spPr>
        <p:txBody>
          <a:bodyPr>
            <a:normAutofit fontScale="90000"/>
          </a:bodyPr>
          <a:lstStyle/>
          <a:p>
            <a:r>
              <a:rPr lang="nl-BE" dirty="0" smtClean="0"/>
              <a:t>Instellen momentsleutel: kijk op de lineaire en de cirkelvormige (nauwkeuriger) schaal </a:t>
            </a:r>
            <a:endParaRPr lang="nl-BE"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r>
              <a:rPr lang="nl-BE" dirty="0" smtClean="0"/>
              <a:t>Met ronde pin verschillende diameters</a:t>
            </a:r>
            <a:endParaRPr lang="nl-BE" dirty="0"/>
          </a:p>
        </p:txBody>
      </p:sp>
      <p:pic>
        <p:nvPicPr>
          <p:cNvPr id="7" name="Tijdelijke aanduiding voor inhoud 6" descr="haaksleutel3.jpg"/>
          <p:cNvPicPr>
            <a:picLocks noGrp="1" noChangeAspect="1"/>
          </p:cNvPicPr>
          <p:nvPr>
            <p:ph sz="half" idx="2"/>
          </p:nvPr>
        </p:nvPicPr>
        <p:blipFill>
          <a:blip r:embed="rId2" cstate="print"/>
          <a:stretch>
            <a:fillRect/>
          </a:stretch>
        </p:blipFill>
        <p:spPr>
          <a:xfrm>
            <a:off x="519906" y="2201863"/>
            <a:ext cx="3913187" cy="3913187"/>
          </a:xfrm>
        </p:spPr>
      </p:pic>
      <p:pic>
        <p:nvPicPr>
          <p:cNvPr id="8" name="Tijdelijke aanduiding voor inhoud 7" descr="haaksle6.jpg"/>
          <p:cNvPicPr>
            <a:picLocks noGrp="1" noChangeAspect="1"/>
          </p:cNvPicPr>
          <p:nvPr>
            <p:ph sz="quarter" idx="4"/>
          </p:nvPr>
        </p:nvPicPr>
        <p:blipFill>
          <a:blip r:embed="rId3" cstate="print"/>
          <a:stretch>
            <a:fillRect/>
          </a:stretch>
        </p:blipFill>
        <p:spPr>
          <a:xfrm>
            <a:off x="4649788" y="3576724"/>
            <a:ext cx="4038600" cy="1163464"/>
          </a:xfrm>
        </p:spPr>
      </p:pic>
      <p:sp>
        <p:nvSpPr>
          <p:cNvPr id="5" name="Titel 4"/>
          <p:cNvSpPr>
            <a:spLocks noGrp="1"/>
          </p:cNvSpPr>
          <p:nvPr>
            <p:ph type="title"/>
          </p:nvPr>
        </p:nvSpPr>
        <p:spPr/>
        <p:txBody>
          <a:bodyPr/>
          <a:lstStyle/>
          <a:p>
            <a:r>
              <a:rPr lang="nl-BE" dirty="0" smtClean="0"/>
              <a:t>Verstelbare types</a:t>
            </a:r>
            <a:endParaRPr lang="nl-BE" dirty="0"/>
          </a:p>
        </p:txBody>
      </p:sp>
      <p:sp>
        <p:nvSpPr>
          <p:cNvPr id="6" name="Tijdelijke aanduiding voor tekst 5"/>
          <p:cNvSpPr>
            <a:spLocks noGrp="1"/>
          </p:cNvSpPr>
          <p:nvPr>
            <p:ph type="body" idx="3"/>
          </p:nvPr>
        </p:nvSpPr>
        <p:spPr/>
        <p:txBody>
          <a:bodyPr/>
          <a:lstStyle/>
          <a:p>
            <a:r>
              <a:rPr lang="nl-BE" dirty="0" smtClean="0"/>
              <a:t>Met conventionele haak</a:t>
            </a:r>
            <a:endParaRPr lang="nl-BE"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r>
              <a:rPr lang="nl-BE" dirty="0" smtClean="0"/>
              <a:t>Potsleutel met uitsparingen</a:t>
            </a:r>
            <a:endParaRPr lang="nl-BE" dirty="0"/>
          </a:p>
        </p:txBody>
      </p:sp>
      <p:pic>
        <p:nvPicPr>
          <p:cNvPr id="7" name="Tijdelijke aanduiding voor inhoud 6" descr="sleutel1.jpg"/>
          <p:cNvPicPr>
            <a:picLocks noGrp="1" noChangeAspect="1"/>
          </p:cNvPicPr>
          <p:nvPr>
            <p:ph sz="half" idx="2"/>
          </p:nvPr>
        </p:nvPicPr>
        <p:blipFill>
          <a:blip r:embed="rId2" cstate="print"/>
          <a:stretch>
            <a:fillRect/>
          </a:stretch>
        </p:blipFill>
        <p:spPr>
          <a:xfrm>
            <a:off x="457200" y="3322466"/>
            <a:ext cx="4038600" cy="1671980"/>
          </a:xfrm>
        </p:spPr>
      </p:pic>
      <p:pic>
        <p:nvPicPr>
          <p:cNvPr id="8" name="Tijdelijke aanduiding voor inhoud 7" descr="sleutel.jpg"/>
          <p:cNvPicPr>
            <a:picLocks noGrp="1" noChangeAspect="1"/>
          </p:cNvPicPr>
          <p:nvPr>
            <p:ph sz="quarter" idx="4"/>
          </p:nvPr>
        </p:nvPicPr>
        <p:blipFill>
          <a:blip r:embed="rId3" cstate="print"/>
          <a:stretch>
            <a:fillRect/>
          </a:stretch>
        </p:blipFill>
        <p:spPr>
          <a:xfrm>
            <a:off x="4649788" y="2677636"/>
            <a:ext cx="4038600" cy="2961640"/>
          </a:xfrm>
        </p:spPr>
      </p:pic>
      <p:sp>
        <p:nvSpPr>
          <p:cNvPr id="5" name="Titel 4"/>
          <p:cNvSpPr>
            <a:spLocks noGrp="1"/>
          </p:cNvSpPr>
          <p:nvPr>
            <p:ph type="title"/>
          </p:nvPr>
        </p:nvSpPr>
        <p:spPr/>
        <p:txBody>
          <a:bodyPr>
            <a:normAutofit/>
          </a:bodyPr>
          <a:lstStyle/>
          <a:p>
            <a:r>
              <a:rPr lang="nl-BE" dirty="0" smtClean="0"/>
              <a:t>S</a:t>
            </a:r>
            <a:r>
              <a:rPr lang="nl-BE" dirty="0" smtClean="0"/>
              <a:t>peciale sleuteltypes </a:t>
            </a:r>
            <a:endParaRPr lang="nl-BE" dirty="0"/>
          </a:p>
        </p:txBody>
      </p:sp>
      <p:sp>
        <p:nvSpPr>
          <p:cNvPr id="6" name="Tijdelijke aanduiding voor tekst 5"/>
          <p:cNvSpPr>
            <a:spLocks noGrp="1"/>
          </p:cNvSpPr>
          <p:nvPr>
            <p:ph type="body" idx="3"/>
          </p:nvPr>
        </p:nvSpPr>
        <p:spPr/>
        <p:txBody>
          <a:bodyPr/>
          <a:lstStyle/>
          <a:p>
            <a:r>
              <a:rPr lang="nl-BE" dirty="0" smtClean="0"/>
              <a:t>Sleutel met pinnen</a:t>
            </a:r>
            <a:endParaRPr lang="nl-BE"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dirty="0" smtClean="0"/>
              <a:t>Zuigerveerklem(band)</a:t>
            </a:r>
            <a:endParaRPr lang="nl-BE" dirty="0"/>
          </a:p>
        </p:txBody>
      </p:sp>
      <p:pic>
        <p:nvPicPr>
          <p:cNvPr id="17" name="Tijdelijke aanduiding voor inhoud 16" descr="zuigerveerkelm2.jpg"/>
          <p:cNvPicPr>
            <a:picLocks noGrp="1" noChangeAspect="1"/>
          </p:cNvPicPr>
          <p:nvPr>
            <p:ph sz="half" idx="2"/>
          </p:nvPr>
        </p:nvPicPr>
        <p:blipFill>
          <a:blip r:embed="rId2" cstate="print"/>
          <a:stretch>
            <a:fillRect/>
          </a:stretch>
        </p:blipFill>
        <p:spPr>
          <a:xfrm>
            <a:off x="4648200" y="2328378"/>
            <a:ext cx="4059238" cy="2963244"/>
          </a:xfrm>
        </p:spPr>
      </p:pic>
      <p:pic>
        <p:nvPicPr>
          <p:cNvPr id="16" name="Tijdelijke aanduiding voor inhoud 15" descr="zuigerveerklem.gif"/>
          <p:cNvPicPr>
            <a:picLocks noGrp="1" noChangeAspect="1"/>
          </p:cNvPicPr>
          <p:nvPr>
            <p:ph sz="half" idx="1"/>
          </p:nvPr>
        </p:nvPicPr>
        <p:blipFill>
          <a:blip r:embed="rId3" cstate="print"/>
          <a:stretch>
            <a:fillRect/>
          </a:stretch>
        </p:blipFill>
        <p:spPr>
          <a:xfrm>
            <a:off x="457200" y="2456920"/>
            <a:ext cx="4059238" cy="2706159"/>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idx="1"/>
          </p:nvPr>
        </p:nvSpPr>
        <p:spPr/>
        <p:txBody>
          <a:bodyPr/>
          <a:lstStyle/>
          <a:p>
            <a:endParaRPr lang="nl-BE" dirty="0"/>
          </a:p>
        </p:txBody>
      </p:sp>
      <p:pic>
        <p:nvPicPr>
          <p:cNvPr id="9" name="Tijdelijke aanduiding voor inhoud 8" descr="roderen_klep.jpg"/>
          <p:cNvPicPr>
            <a:picLocks noGrp="1" noChangeAspect="1"/>
          </p:cNvPicPr>
          <p:nvPr>
            <p:ph sz="quarter" idx="4"/>
          </p:nvPr>
        </p:nvPicPr>
        <p:blipFill>
          <a:blip r:embed="rId2" cstate="print"/>
          <a:stretch>
            <a:fillRect/>
          </a:stretch>
        </p:blipFill>
        <p:spPr>
          <a:xfrm>
            <a:off x="5201643" y="2201863"/>
            <a:ext cx="2934890" cy="3913187"/>
          </a:xfrm>
        </p:spPr>
      </p:pic>
      <p:sp>
        <p:nvSpPr>
          <p:cNvPr id="2" name="Titel 1"/>
          <p:cNvSpPr>
            <a:spLocks noGrp="1"/>
          </p:cNvSpPr>
          <p:nvPr>
            <p:ph type="title"/>
          </p:nvPr>
        </p:nvSpPr>
        <p:spPr/>
        <p:txBody>
          <a:bodyPr/>
          <a:lstStyle/>
          <a:p>
            <a:r>
              <a:rPr lang="nl-BE" dirty="0" smtClean="0"/>
              <a:t>De rodeerstok</a:t>
            </a:r>
            <a:endParaRPr lang="nl-BE" dirty="0"/>
          </a:p>
        </p:txBody>
      </p:sp>
      <p:sp>
        <p:nvSpPr>
          <p:cNvPr id="7" name="Tijdelijke aanduiding voor tekst 6"/>
          <p:cNvSpPr>
            <a:spLocks noGrp="1"/>
          </p:cNvSpPr>
          <p:nvPr>
            <p:ph type="body" idx="3"/>
          </p:nvPr>
        </p:nvSpPr>
        <p:spPr/>
        <p:txBody>
          <a:bodyPr/>
          <a:lstStyle/>
          <a:p>
            <a:r>
              <a:rPr lang="nl-BE" dirty="0" smtClean="0"/>
              <a:t>Werkwijze</a:t>
            </a:r>
            <a:endParaRPr lang="nl-BE" dirty="0"/>
          </a:p>
        </p:txBody>
      </p:sp>
      <p:pic>
        <p:nvPicPr>
          <p:cNvPr id="12" name="Tijdelijke aanduiding voor inhoud 11" descr="rodderstaaf1.jpg"/>
          <p:cNvPicPr>
            <a:picLocks noGrp="1" noChangeAspect="1"/>
          </p:cNvPicPr>
          <p:nvPr>
            <p:ph sz="half" idx="2"/>
          </p:nvPr>
        </p:nvPicPr>
        <p:blipFill>
          <a:blip r:embed="rId3" cstate="print"/>
          <a:stretch>
            <a:fillRect/>
          </a:stretch>
        </p:blipFill>
        <p:spPr>
          <a:xfrm>
            <a:off x="457200" y="2769799"/>
            <a:ext cx="4038600" cy="2777314"/>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nl-BE" dirty="0" smtClean="0"/>
              <a:t>Rodeerpasta</a:t>
            </a:r>
            <a:endParaRPr lang="nl-BE" dirty="0"/>
          </a:p>
        </p:txBody>
      </p:sp>
      <p:pic>
        <p:nvPicPr>
          <p:cNvPr id="7" name="Tijdelijke aanduiding voor inhoud 6" descr="rodeerpasta.gif"/>
          <p:cNvPicPr>
            <a:picLocks noGrp="1" noChangeAspect="1"/>
          </p:cNvPicPr>
          <p:nvPr>
            <p:ph sz="half" idx="1"/>
          </p:nvPr>
        </p:nvPicPr>
        <p:blipFill>
          <a:blip r:embed="rId2" cstate="print"/>
          <a:stretch>
            <a:fillRect/>
          </a:stretch>
        </p:blipFill>
        <p:spPr>
          <a:xfrm>
            <a:off x="867569" y="2462212"/>
            <a:ext cx="3238500" cy="2695575"/>
          </a:xfrm>
        </p:spPr>
      </p:pic>
      <p:sp>
        <p:nvSpPr>
          <p:cNvPr id="2" name="Tijdelijke aanduiding voor tekst 1"/>
          <p:cNvSpPr>
            <a:spLocks noGrp="1"/>
          </p:cNvSpPr>
          <p:nvPr>
            <p:ph sz="half" idx="2"/>
          </p:nvPr>
        </p:nvSpPr>
        <p:spPr/>
        <p:txBody>
          <a:bodyPr>
            <a:normAutofit lnSpcReduction="10000"/>
          </a:bodyPr>
          <a:lstStyle/>
          <a:p>
            <a:r>
              <a:rPr lang="nl-BE" dirty="0" smtClean="0"/>
              <a:t>Bestaat in grof en fijn in die volgorde te gebruiken.</a:t>
            </a:r>
          </a:p>
          <a:p>
            <a:r>
              <a:rPr lang="nl-BE" dirty="0" smtClean="0"/>
              <a:t>Bestaat in vet/olie oplosbaar of </a:t>
            </a:r>
            <a:r>
              <a:rPr lang="nl-BE" dirty="0" err="1" smtClean="0"/>
              <a:t>wateroplosbaar</a:t>
            </a:r>
            <a:r>
              <a:rPr lang="nl-BE" dirty="0" smtClean="0"/>
              <a:t>.</a:t>
            </a:r>
          </a:p>
          <a:p>
            <a:r>
              <a:rPr lang="nl-BE" dirty="0" err="1" smtClean="0"/>
              <a:t>Wateroplosbaar</a:t>
            </a:r>
            <a:r>
              <a:rPr lang="nl-BE" dirty="0" smtClean="0"/>
              <a:t> zou minder risico zijn dat </a:t>
            </a:r>
            <a:r>
              <a:rPr lang="nl-BE" dirty="0" err="1" smtClean="0"/>
              <a:t>achtergebeleven</a:t>
            </a:r>
            <a:r>
              <a:rPr lang="nl-BE" dirty="0" smtClean="0"/>
              <a:t> resten zich in de motor verspreiden </a:t>
            </a:r>
          </a:p>
          <a:p>
            <a:endParaRPr lang="nl-BE" dirty="0" smtClean="0"/>
          </a:p>
          <a:p>
            <a:endParaRPr lang="nl-BE"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395536" y="1772816"/>
            <a:ext cx="4040188" cy="762000"/>
          </a:xfrm>
        </p:spPr>
        <p:txBody>
          <a:bodyPr/>
          <a:lstStyle/>
          <a:p>
            <a:r>
              <a:rPr lang="nl-BE" dirty="0" smtClean="0"/>
              <a:t>Oude analoge :</a:t>
            </a:r>
          </a:p>
          <a:p>
            <a:r>
              <a:rPr lang="nl-BE" dirty="0" smtClean="0"/>
              <a:t>Best voor  wisselde waarden</a:t>
            </a:r>
            <a:endParaRPr lang="nl-BE" dirty="0"/>
          </a:p>
        </p:txBody>
      </p:sp>
      <p:pic>
        <p:nvPicPr>
          <p:cNvPr id="10" name="Tijdelijke aanduiding voor inhoud 9" descr="multi dig.jpg"/>
          <p:cNvPicPr>
            <a:picLocks noGrp="1" noChangeAspect="1"/>
          </p:cNvPicPr>
          <p:nvPr>
            <p:ph sz="quarter" idx="4"/>
          </p:nvPr>
        </p:nvPicPr>
        <p:blipFill>
          <a:blip r:embed="rId2" cstate="print"/>
          <a:stretch>
            <a:fillRect/>
          </a:stretch>
        </p:blipFill>
        <p:spPr>
          <a:xfrm>
            <a:off x="5688013" y="2991644"/>
            <a:ext cx="2550795" cy="3033713"/>
          </a:xfrm>
        </p:spPr>
      </p:pic>
      <p:sp>
        <p:nvSpPr>
          <p:cNvPr id="5" name="Titel 4"/>
          <p:cNvSpPr>
            <a:spLocks noGrp="1"/>
          </p:cNvSpPr>
          <p:nvPr>
            <p:ph type="title"/>
          </p:nvPr>
        </p:nvSpPr>
        <p:spPr/>
        <p:txBody>
          <a:bodyPr/>
          <a:lstStyle/>
          <a:p>
            <a:r>
              <a:rPr lang="nl-BE" dirty="0" smtClean="0"/>
              <a:t>De </a:t>
            </a:r>
            <a:r>
              <a:rPr lang="nl-BE" dirty="0" err="1" smtClean="0"/>
              <a:t>multimeter</a:t>
            </a:r>
            <a:endParaRPr lang="nl-BE" dirty="0"/>
          </a:p>
        </p:txBody>
      </p:sp>
      <p:sp>
        <p:nvSpPr>
          <p:cNvPr id="6" name="Tijdelijke aanduiding voor tekst 5"/>
          <p:cNvSpPr>
            <a:spLocks noGrp="1"/>
          </p:cNvSpPr>
          <p:nvPr>
            <p:ph type="body" idx="3"/>
          </p:nvPr>
        </p:nvSpPr>
        <p:spPr/>
        <p:txBody>
          <a:bodyPr/>
          <a:lstStyle/>
          <a:p>
            <a:r>
              <a:rPr lang="nl-BE" dirty="0" smtClean="0"/>
              <a:t>Digitale:</a:t>
            </a:r>
          </a:p>
          <a:p>
            <a:r>
              <a:rPr lang="nl-BE" dirty="0" smtClean="0"/>
              <a:t>Nauwkeuriger  en schokvaster  (+ </a:t>
            </a:r>
            <a:r>
              <a:rPr lang="nl-BE" dirty="0" err="1" smtClean="0"/>
              <a:t>hold-functie</a:t>
            </a:r>
            <a:r>
              <a:rPr lang="nl-BE" dirty="0" smtClean="0"/>
              <a:t>)</a:t>
            </a:r>
            <a:endParaRPr lang="nl-BE" dirty="0"/>
          </a:p>
        </p:txBody>
      </p:sp>
      <p:pic>
        <p:nvPicPr>
          <p:cNvPr id="9" name="Tijdelijke aanduiding voor inhoud 8" descr="multi ana.jpg"/>
          <p:cNvPicPr>
            <a:picLocks noGrp="1" noChangeAspect="1"/>
          </p:cNvPicPr>
          <p:nvPr>
            <p:ph sz="half" idx="2"/>
          </p:nvPr>
        </p:nvPicPr>
        <p:blipFill>
          <a:blip r:embed="rId3" cstate="print"/>
          <a:stretch>
            <a:fillRect/>
          </a:stretch>
        </p:blipFill>
        <p:spPr>
          <a:xfrm>
            <a:off x="1533525" y="2944018"/>
            <a:ext cx="2451735" cy="3157538"/>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r>
              <a:rPr lang="nl-BE" dirty="0" smtClean="0"/>
              <a:t>Spanningsmeting</a:t>
            </a:r>
            <a:endParaRPr lang="nl-BE" dirty="0"/>
          </a:p>
        </p:txBody>
      </p:sp>
      <p:sp>
        <p:nvSpPr>
          <p:cNvPr id="3" name="Tijdelijke aanduiding voor inhoud 2"/>
          <p:cNvSpPr>
            <a:spLocks noGrp="1"/>
          </p:cNvSpPr>
          <p:nvPr>
            <p:ph sz="half" idx="2"/>
          </p:nvPr>
        </p:nvSpPr>
        <p:spPr/>
        <p:txBody>
          <a:bodyPr>
            <a:normAutofit lnSpcReduction="10000"/>
          </a:bodyPr>
          <a:lstStyle/>
          <a:p>
            <a:r>
              <a:rPr lang="nl-BE" dirty="0" smtClean="0"/>
              <a:t>Een goede batterij moet na volledig opgeladen te zijn en 2 uur te wachten (afgekoppeld dus)  12,6 V of 6,3 V minimaal hebben.</a:t>
            </a:r>
          </a:p>
          <a:p>
            <a:r>
              <a:rPr lang="nl-BE" dirty="0" smtClean="0"/>
              <a:t>Bij op middentoerental draaiende motor moet je 14  a 14,4 V of 7 a 7,2 V meten.</a:t>
            </a:r>
            <a:endParaRPr lang="nl-BE" dirty="0"/>
          </a:p>
        </p:txBody>
      </p:sp>
      <p:sp>
        <p:nvSpPr>
          <p:cNvPr id="4" name="Tijdelijke aanduiding voor inhoud 3"/>
          <p:cNvSpPr>
            <a:spLocks noGrp="1"/>
          </p:cNvSpPr>
          <p:nvPr>
            <p:ph sz="quarter" idx="4"/>
          </p:nvPr>
        </p:nvSpPr>
        <p:spPr/>
        <p:txBody>
          <a:bodyPr>
            <a:normAutofit lnSpcReduction="10000"/>
          </a:bodyPr>
          <a:lstStyle/>
          <a:p>
            <a:r>
              <a:rPr lang="nl-BE" dirty="0" smtClean="0"/>
              <a:t>Spoelen van het </a:t>
            </a:r>
            <a:r>
              <a:rPr lang="nl-BE" dirty="0" smtClean="0"/>
              <a:t>laadsysteem: </a:t>
            </a:r>
            <a:r>
              <a:rPr lang="nl-BE" dirty="0" smtClean="0"/>
              <a:t>enkele ohms</a:t>
            </a:r>
          </a:p>
          <a:p>
            <a:r>
              <a:rPr lang="nl-BE" dirty="0" smtClean="0"/>
              <a:t>Geleiding van schakelaars (“</a:t>
            </a:r>
            <a:r>
              <a:rPr lang="nl-BE" dirty="0" err="1" smtClean="0"/>
              <a:t>biep</a:t>
            </a:r>
            <a:r>
              <a:rPr lang="nl-BE" dirty="0" smtClean="0"/>
              <a:t>”)</a:t>
            </a:r>
          </a:p>
          <a:p>
            <a:r>
              <a:rPr lang="nl-BE" dirty="0" smtClean="0"/>
              <a:t>Ontstekingsbobijn 3 a 4 ohm primair en enkele kilo-ohms secundair.</a:t>
            </a:r>
          </a:p>
          <a:p>
            <a:r>
              <a:rPr lang="nl-BE" dirty="0" smtClean="0"/>
              <a:t>Zie toch telkens  naar gegevens van handboek</a:t>
            </a:r>
            <a:endParaRPr lang="nl-BE" dirty="0"/>
          </a:p>
        </p:txBody>
      </p:sp>
      <p:sp>
        <p:nvSpPr>
          <p:cNvPr id="5" name="Titel 4"/>
          <p:cNvSpPr>
            <a:spLocks noGrp="1"/>
          </p:cNvSpPr>
          <p:nvPr>
            <p:ph type="title"/>
          </p:nvPr>
        </p:nvSpPr>
        <p:spPr/>
        <p:txBody>
          <a:bodyPr/>
          <a:lstStyle/>
          <a:p>
            <a:r>
              <a:rPr lang="nl-BE" dirty="0" smtClean="0"/>
              <a:t>Toepassing </a:t>
            </a:r>
            <a:r>
              <a:rPr lang="nl-BE" dirty="0" err="1" smtClean="0"/>
              <a:t>multimeter</a:t>
            </a:r>
            <a:endParaRPr lang="nl-BE" dirty="0"/>
          </a:p>
        </p:txBody>
      </p:sp>
      <p:sp>
        <p:nvSpPr>
          <p:cNvPr id="6" name="Tijdelijke aanduiding voor tekst 5"/>
          <p:cNvSpPr>
            <a:spLocks noGrp="1"/>
          </p:cNvSpPr>
          <p:nvPr>
            <p:ph type="body" idx="3"/>
          </p:nvPr>
        </p:nvSpPr>
        <p:spPr/>
        <p:txBody>
          <a:bodyPr/>
          <a:lstStyle/>
          <a:p>
            <a:r>
              <a:rPr lang="nl-BE" dirty="0" smtClean="0"/>
              <a:t>Weerstandsmeting</a:t>
            </a:r>
            <a:endParaRPr lang="nl-BE"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smtClean="0"/>
              <a:t>De stroomtang</a:t>
            </a:r>
            <a:endParaRPr lang="nl-BE" dirty="0"/>
          </a:p>
        </p:txBody>
      </p:sp>
      <p:pic>
        <p:nvPicPr>
          <p:cNvPr id="8195" name="Picture 3" descr="C:\Users\marc\Pictures\afb voor motocursus\stroomt2.jpg"/>
          <p:cNvPicPr>
            <a:picLocks noGrp="1" noChangeAspect="1" noChangeArrowheads="1"/>
          </p:cNvPicPr>
          <p:nvPr>
            <p:ph sz="half" idx="2"/>
          </p:nvPr>
        </p:nvPicPr>
        <p:blipFill>
          <a:blip r:embed="rId2" cstate="print"/>
          <a:srcRect/>
          <a:stretch>
            <a:fillRect/>
          </a:stretch>
        </p:blipFill>
        <p:spPr bwMode="auto">
          <a:xfrm>
            <a:off x="5606256" y="2738437"/>
            <a:ext cx="2786063" cy="2786063"/>
          </a:xfrm>
          <a:prstGeom prst="rect">
            <a:avLst/>
          </a:prstGeom>
          <a:noFill/>
        </p:spPr>
      </p:pic>
      <p:pic>
        <p:nvPicPr>
          <p:cNvPr id="8196" name="Picture 4" descr="C:\Users\marc\Pictures\afb voor motocursus\stroomt3.jpg"/>
          <p:cNvPicPr>
            <a:picLocks noGrp="1" noChangeAspect="1" noChangeArrowheads="1"/>
          </p:cNvPicPr>
          <p:nvPr>
            <p:ph sz="half" idx="1"/>
          </p:nvPr>
        </p:nvPicPr>
        <p:blipFill>
          <a:blip r:embed="rId3" cstate="print"/>
          <a:srcRect/>
          <a:stretch>
            <a:fillRect/>
          </a:stretch>
        </p:blipFill>
        <p:spPr bwMode="auto">
          <a:xfrm>
            <a:off x="1415256" y="2738437"/>
            <a:ext cx="3000375" cy="3000375"/>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err="1" smtClean="0"/>
              <a:t>Multimeter</a:t>
            </a:r>
            <a:r>
              <a:rPr lang="nl-BE" dirty="0" smtClean="0"/>
              <a:t> niet gebruiken voor stroommeting want:</a:t>
            </a:r>
            <a:br>
              <a:rPr lang="nl-BE" dirty="0" smtClean="0"/>
            </a:br>
            <a:r>
              <a:rPr lang="nl-BE" dirty="0" smtClean="0"/>
              <a:t>1°circuit moet onderbroken worden</a:t>
            </a:r>
            <a:br>
              <a:rPr lang="nl-BE" dirty="0" smtClean="0"/>
            </a:br>
            <a:r>
              <a:rPr lang="nl-BE" dirty="0" smtClean="0"/>
              <a:t>2°stroom is </a:t>
            </a:r>
            <a:r>
              <a:rPr lang="nl-BE" dirty="0" smtClean="0"/>
              <a:t>regelmatig </a:t>
            </a:r>
            <a:r>
              <a:rPr lang="nl-BE" dirty="0" smtClean="0"/>
              <a:t>groter dan meter </a:t>
            </a:r>
            <a:r>
              <a:rPr lang="nl-BE" dirty="0" smtClean="0"/>
              <a:t>aankan</a:t>
            </a:r>
            <a:r>
              <a:rPr lang="nl-BE" dirty="0" smtClean="0"/>
              <a:t/>
            </a:r>
            <a:br>
              <a:rPr lang="nl-BE" dirty="0" smtClean="0"/>
            </a:br>
            <a:r>
              <a:rPr lang="nl-BE" dirty="0" smtClean="0"/>
              <a:t>3°kans </a:t>
            </a:r>
            <a:r>
              <a:rPr lang="nl-BE" dirty="0" smtClean="0"/>
              <a:t>op kortsluiting want </a:t>
            </a:r>
            <a:r>
              <a:rPr lang="nl-BE" dirty="0" smtClean="0"/>
              <a:t>isolatie wordt verwijderd</a:t>
            </a:r>
            <a:endParaRPr lang="nl-BE" dirty="0" smtClean="0"/>
          </a:p>
          <a:p>
            <a:r>
              <a:rPr lang="nl-BE" dirty="0" smtClean="0"/>
              <a:t>Ideaal meetinstrument is stroomtang</a:t>
            </a:r>
          </a:p>
          <a:p>
            <a:r>
              <a:rPr lang="nl-BE" dirty="0" smtClean="0"/>
              <a:t>Kostprijs DC-AC tang ongeveer 50 a 70 euro</a:t>
            </a:r>
          </a:p>
          <a:p>
            <a:r>
              <a:rPr lang="nl-BE" dirty="0" smtClean="0"/>
              <a:t>Zeer aangewezen voor controle van het laadsysteem !!</a:t>
            </a:r>
          </a:p>
          <a:p>
            <a:r>
              <a:rPr lang="nl-BE" dirty="0" smtClean="0"/>
              <a:t>Niet aangewezen voor kleine stromen (dit is minder dan 0,5 A en om verlies op te sporen)</a:t>
            </a:r>
          </a:p>
          <a:p>
            <a:r>
              <a:rPr lang="nl-BE" dirty="0" smtClean="0"/>
              <a:t>Moet geregeld “</a:t>
            </a:r>
            <a:r>
              <a:rPr lang="nl-BE" dirty="0" err="1" smtClean="0"/>
              <a:t>gereset</a:t>
            </a:r>
            <a:r>
              <a:rPr lang="nl-BE" dirty="0" smtClean="0"/>
              <a:t>” worden.</a:t>
            </a:r>
          </a:p>
          <a:p>
            <a:endParaRPr lang="nl-BE" dirty="0" smtClean="0"/>
          </a:p>
          <a:p>
            <a:endParaRPr lang="nl-BE" dirty="0"/>
          </a:p>
        </p:txBody>
      </p:sp>
      <p:sp>
        <p:nvSpPr>
          <p:cNvPr id="3" name="Titel 2"/>
          <p:cNvSpPr>
            <a:spLocks noGrp="1"/>
          </p:cNvSpPr>
          <p:nvPr>
            <p:ph type="title"/>
          </p:nvPr>
        </p:nvSpPr>
        <p:spPr/>
        <p:txBody>
          <a:bodyPr/>
          <a:lstStyle/>
          <a:p>
            <a:r>
              <a:rPr lang="nl-BE" dirty="0" smtClean="0"/>
              <a:t>De stroomtang</a:t>
            </a:r>
            <a:endParaRPr lang="nl-BE"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Accuzuurweger</a:t>
            </a:r>
            <a:endParaRPr lang="nl-BE" dirty="0"/>
          </a:p>
        </p:txBody>
      </p:sp>
      <p:pic>
        <p:nvPicPr>
          <p:cNvPr id="6" name="Tijdelijke aanduiding voor inhoud 5" descr="accuzuurweger.jpg"/>
          <p:cNvPicPr>
            <a:picLocks noGrp="1" noChangeAspect="1"/>
          </p:cNvPicPr>
          <p:nvPr>
            <p:ph sz="half" idx="1"/>
          </p:nvPr>
        </p:nvPicPr>
        <p:blipFill>
          <a:blip r:embed="rId2" cstate="print"/>
          <a:stretch>
            <a:fillRect/>
          </a:stretch>
        </p:blipFill>
        <p:spPr>
          <a:xfrm>
            <a:off x="457200" y="1938945"/>
            <a:ext cx="4059238" cy="3742110"/>
          </a:xfrm>
        </p:spPr>
      </p:pic>
      <p:pic>
        <p:nvPicPr>
          <p:cNvPr id="7" name="Tijdelijke aanduiding voor inhoud 6" descr="accuzuurweger.gif"/>
          <p:cNvPicPr>
            <a:picLocks noGrp="1" noChangeAspect="1"/>
          </p:cNvPicPr>
          <p:nvPr>
            <p:ph sz="half" idx="2"/>
          </p:nvPr>
        </p:nvPicPr>
        <p:blipFill>
          <a:blip r:embed="rId3" cstate="print"/>
          <a:stretch>
            <a:fillRect/>
          </a:stretch>
        </p:blipFill>
        <p:spPr>
          <a:xfrm>
            <a:off x="4648200" y="2364444"/>
            <a:ext cx="4059238" cy="28911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orque_wrench_reading_view_0688.jpg"/>
          <p:cNvPicPr>
            <a:picLocks noGrp="1" noChangeAspect="1"/>
          </p:cNvPicPr>
          <p:nvPr>
            <p:ph idx="1"/>
          </p:nvPr>
        </p:nvPicPr>
        <p:blipFill>
          <a:blip r:embed="rId2" cstate="print"/>
          <a:stretch>
            <a:fillRect/>
          </a:stretch>
        </p:blipFill>
        <p:spPr>
          <a:xfrm>
            <a:off x="1524000" y="1524000"/>
            <a:ext cx="6096000" cy="4572000"/>
          </a:xfrm>
        </p:spPr>
      </p:pic>
      <p:sp>
        <p:nvSpPr>
          <p:cNvPr id="3" name="Titel 2"/>
          <p:cNvSpPr>
            <a:spLocks noGrp="1"/>
          </p:cNvSpPr>
          <p:nvPr>
            <p:ph type="title"/>
          </p:nvPr>
        </p:nvSpPr>
        <p:spPr/>
        <p:txBody>
          <a:bodyPr/>
          <a:lstStyle/>
          <a:p>
            <a:r>
              <a:rPr lang="nl-BE" dirty="0" smtClean="0"/>
              <a:t>2)Met wijzer</a:t>
            </a:r>
            <a:endParaRPr lang="nl-BE"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nl-BE" dirty="0" smtClean="0"/>
              <a:t>Principe:</a:t>
            </a:r>
          </a:p>
          <a:p>
            <a:r>
              <a:rPr lang="nl-BE" dirty="0" smtClean="0"/>
              <a:t>Het zwavelzuur is zwaarder dan water.</a:t>
            </a:r>
          </a:p>
          <a:p>
            <a:r>
              <a:rPr lang="nl-BE" dirty="0" smtClean="0"/>
              <a:t>Hoe meer opgeladen de accu hoe meer zwavel in oplossing.</a:t>
            </a:r>
          </a:p>
          <a:p>
            <a:r>
              <a:rPr lang="nl-BE" dirty="0" smtClean="0"/>
              <a:t>De soortelijk massa van het mengsel is dan zwaarder en dan komt de vlotter wat hoger te staan</a:t>
            </a:r>
          </a:p>
          <a:p>
            <a:r>
              <a:rPr lang="nl-BE" dirty="0" smtClean="0"/>
              <a:t>Interessant om een kapotte cel op te sporen want de spanning die je kan meten is meestal de gezamenlijke spanning.</a:t>
            </a:r>
            <a:endParaRPr lang="nl-BE" dirty="0"/>
          </a:p>
        </p:txBody>
      </p:sp>
      <p:sp>
        <p:nvSpPr>
          <p:cNvPr id="5" name="Titel 4"/>
          <p:cNvSpPr>
            <a:spLocks noGrp="1"/>
          </p:cNvSpPr>
          <p:nvPr>
            <p:ph type="title"/>
          </p:nvPr>
        </p:nvSpPr>
        <p:spPr/>
        <p:txBody>
          <a:bodyPr/>
          <a:lstStyle/>
          <a:p>
            <a:r>
              <a:rPr lang="nl-BE" dirty="0" smtClean="0"/>
              <a:t>Accuzuurweger</a:t>
            </a:r>
            <a:endParaRPr lang="nl-BE"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Acculader</a:t>
            </a:r>
            <a:endParaRPr lang="nl-BE" dirty="0"/>
          </a:p>
        </p:txBody>
      </p:sp>
      <p:pic>
        <p:nvPicPr>
          <p:cNvPr id="6" name="Tijdelijke aanduiding voor inhoud 5" descr="acculader.jpg"/>
          <p:cNvPicPr>
            <a:picLocks noGrp="1" noChangeAspect="1"/>
          </p:cNvPicPr>
          <p:nvPr>
            <p:ph sz="half" idx="1"/>
          </p:nvPr>
        </p:nvPicPr>
        <p:blipFill>
          <a:blip r:embed="rId2" cstate="print"/>
          <a:stretch>
            <a:fillRect/>
          </a:stretch>
        </p:blipFill>
        <p:spPr>
          <a:xfrm>
            <a:off x="457200" y="2371225"/>
            <a:ext cx="4059238" cy="2877549"/>
          </a:xfrm>
        </p:spPr>
      </p:pic>
      <p:pic>
        <p:nvPicPr>
          <p:cNvPr id="7" name="Tijdelijke aanduiding voor inhoud 6" descr="feber-acculader-6-V.jpg"/>
          <p:cNvPicPr>
            <a:picLocks noGrp="1" noChangeAspect="1"/>
          </p:cNvPicPr>
          <p:nvPr>
            <p:ph sz="half" idx="2"/>
          </p:nvPr>
        </p:nvPicPr>
        <p:blipFill>
          <a:blip r:embed="rId3" cstate="print"/>
          <a:stretch>
            <a:fillRect/>
          </a:stretch>
        </p:blipFill>
        <p:spPr>
          <a:xfrm>
            <a:off x="4810919" y="2095500"/>
            <a:ext cx="3733800" cy="342900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normAutofit lnSpcReduction="10000"/>
          </a:bodyPr>
          <a:lstStyle/>
          <a:p>
            <a:r>
              <a:rPr lang="nl-BE" dirty="0" smtClean="0"/>
              <a:t>Meestal te sterk van stroom voor motorfietsbatterij</a:t>
            </a:r>
          </a:p>
          <a:p>
            <a:r>
              <a:rPr lang="nl-BE" dirty="0" smtClean="0"/>
              <a:t>Regel: laden met 1/20 tot 1/10 van de capaciteit van de accu in </a:t>
            </a:r>
            <a:r>
              <a:rPr lang="nl-BE" dirty="0" err="1" smtClean="0"/>
              <a:t>ampere.uur</a:t>
            </a:r>
            <a:r>
              <a:rPr lang="nl-BE" dirty="0" smtClean="0"/>
              <a:t> (afgekort: Ah)</a:t>
            </a:r>
            <a:endParaRPr lang="nl-BE" dirty="0" smtClean="0"/>
          </a:p>
          <a:p>
            <a:r>
              <a:rPr lang="nl-BE" dirty="0" smtClean="0"/>
              <a:t>Een capaciteit van 12 </a:t>
            </a:r>
            <a:r>
              <a:rPr lang="nl-BE" dirty="0" err="1" smtClean="0"/>
              <a:t>ampere.uur</a:t>
            </a:r>
            <a:r>
              <a:rPr lang="nl-BE" dirty="0" smtClean="0"/>
              <a:t> wil zegen dat de batterij 1 uur lang 12 </a:t>
            </a:r>
            <a:r>
              <a:rPr lang="nl-BE" dirty="0" err="1" smtClean="0"/>
              <a:t>ampere</a:t>
            </a:r>
            <a:r>
              <a:rPr lang="nl-BE" dirty="0" smtClean="0"/>
              <a:t> kan geven of 2 uur lang 6 </a:t>
            </a:r>
            <a:r>
              <a:rPr lang="nl-BE" dirty="0" err="1" smtClean="0"/>
              <a:t>ampere</a:t>
            </a:r>
            <a:r>
              <a:rPr lang="nl-BE" dirty="0" smtClean="0"/>
              <a:t> of 4 uur lang 3 </a:t>
            </a:r>
            <a:r>
              <a:rPr lang="nl-BE" dirty="0" err="1" smtClean="0"/>
              <a:t>ampere</a:t>
            </a:r>
            <a:r>
              <a:rPr lang="nl-BE" dirty="0" smtClean="0"/>
              <a:t>, …</a:t>
            </a:r>
            <a:r>
              <a:rPr lang="nl-BE" dirty="0" err="1" smtClean="0"/>
              <a:t>enz</a:t>
            </a:r>
            <a:endParaRPr lang="nl-BE" dirty="0" smtClean="0"/>
          </a:p>
          <a:p>
            <a:r>
              <a:rPr lang="nl-BE" dirty="0" smtClean="0"/>
              <a:t>Laad je dus een batterij van 12 </a:t>
            </a:r>
            <a:r>
              <a:rPr lang="nl-BE" dirty="0" err="1" smtClean="0"/>
              <a:t>ampere.uur</a:t>
            </a:r>
            <a:r>
              <a:rPr lang="nl-BE" dirty="0" smtClean="0"/>
              <a:t> </a:t>
            </a:r>
            <a:r>
              <a:rPr lang="nl-BE" dirty="0" smtClean="0"/>
              <a:t>met een stroom van 1,5 </a:t>
            </a:r>
            <a:r>
              <a:rPr lang="nl-BE" dirty="0" err="1" smtClean="0"/>
              <a:t>ampere</a:t>
            </a:r>
            <a:r>
              <a:rPr lang="nl-BE" dirty="0" smtClean="0"/>
              <a:t> moet je dus 8 uur laden (als ze volledig leeg is wel te verstaan</a:t>
            </a:r>
            <a:r>
              <a:rPr lang="nl-BE" dirty="0" smtClean="0"/>
              <a:t>)</a:t>
            </a:r>
          </a:p>
          <a:p>
            <a:r>
              <a:rPr lang="nl-BE" dirty="0" smtClean="0"/>
              <a:t>Verwar de capaciteit in Ah (ampère uur) niet met de maximum stroom van de batterij in A (ampère)</a:t>
            </a:r>
            <a:endParaRPr lang="nl-BE" dirty="0" smtClean="0"/>
          </a:p>
          <a:p>
            <a:endParaRPr lang="nl-BE" dirty="0" smtClean="0"/>
          </a:p>
          <a:p>
            <a:endParaRPr lang="nl-BE" dirty="0"/>
          </a:p>
        </p:txBody>
      </p:sp>
      <p:sp>
        <p:nvSpPr>
          <p:cNvPr id="2" name="Titel 1"/>
          <p:cNvSpPr>
            <a:spLocks noGrp="1"/>
          </p:cNvSpPr>
          <p:nvPr>
            <p:ph type="title"/>
          </p:nvPr>
        </p:nvSpPr>
        <p:spPr/>
        <p:txBody>
          <a:bodyPr/>
          <a:lstStyle/>
          <a:p>
            <a:r>
              <a:rPr lang="nl-BE" dirty="0" smtClean="0"/>
              <a:t>Acculader</a:t>
            </a:r>
            <a:endParaRPr lang="nl-BE"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Druppellader</a:t>
            </a:r>
            <a:endParaRPr lang="nl-BE" dirty="0"/>
          </a:p>
        </p:txBody>
      </p:sp>
      <p:pic>
        <p:nvPicPr>
          <p:cNvPr id="6" name="Tijdelijke aanduiding voor inhoud 5" descr="Acculader-AccuMate-6-12-Volt-15165781.jpg"/>
          <p:cNvPicPr>
            <a:picLocks noGrp="1" noChangeAspect="1"/>
          </p:cNvPicPr>
          <p:nvPr>
            <p:ph sz="half" idx="1"/>
          </p:nvPr>
        </p:nvPicPr>
        <p:blipFill>
          <a:blip r:embed="rId2" cstate="print"/>
          <a:stretch>
            <a:fillRect/>
          </a:stretch>
        </p:blipFill>
        <p:spPr>
          <a:xfrm>
            <a:off x="457200" y="1780381"/>
            <a:ext cx="4059238" cy="4059238"/>
          </a:xfrm>
        </p:spPr>
      </p:pic>
      <p:pic>
        <p:nvPicPr>
          <p:cNvPr id="9" name="Tijdelijke aanduiding voor inhoud 8" descr="XC 0.8_0.jpg"/>
          <p:cNvPicPr>
            <a:picLocks noGrp="1" noChangeAspect="1"/>
          </p:cNvPicPr>
          <p:nvPr>
            <p:ph sz="half" idx="2"/>
          </p:nvPr>
        </p:nvPicPr>
        <p:blipFill>
          <a:blip r:embed="rId3" cstate="print"/>
          <a:stretch>
            <a:fillRect/>
          </a:stretch>
        </p:blipFill>
        <p:spPr>
          <a:xfrm>
            <a:off x="4648200" y="2571648"/>
            <a:ext cx="4059238" cy="2476703"/>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nl-BE" dirty="0" smtClean="0"/>
              <a:t>Voordeel: batterij blijft in opgeladen toestand</a:t>
            </a:r>
          </a:p>
          <a:p>
            <a:r>
              <a:rPr lang="nl-BE" dirty="0" smtClean="0"/>
              <a:t>Nadeel: batterij kan na lange tijd </a:t>
            </a:r>
            <a:r>
              <a:rPr lang="nl-BE" dirty="0" smtClean="0"/>
              <a:t>(</a:t>
            </a:r>
            <a:r>
              <a:rPr lang="nl-BE" dirty="0" err="1" smtClean="0"/>
              <a:t>mmanden</a:t>
            </a:r>
            <a:r>
              <a:rPr lang="nl-BE" dirty="0" smtClean="0"/>
              <a:t>)volledig </a:t>
            </a:r>
            <a:r>
              <a:rPr lang="nl-BE" dirty="0" smtClean="0"/>
              <a:t>alle water verdampen en zo stuk gaan</a:t>
            </a:r>
          </a:p>
          <a:p>
            <a:r>
              <a:rPr lang="nl-BE" dirty="0" smtClean="0"/>
              <a:t>Reden: bij een wat oude batterij geven niet alle cellen evenveel spanning : de lader mindert de stroom slecht tot bijna niets (</a:t>
            </a:r>
            <a:r>
              <a:rPr lang="nl-BE" dirty="0" err="1" smtClean="0"/>
              <a:t>milliamperes</a:t>
            </a:r>
            <a:r>
              <a:rPr lang="nl-BE" dirty="0" smtClean="0"/>
              <a:t>) als de totale spanning boven een waarde komt. Als één cel zwakker is zal de ganse batterij blijven laden en “uitkoken”</a:t>
            </a:r>
          </a:p>
          <a:p>
            <a:r>
              <a:rPr lang="nl-BE" dirty="0" smtClean="0"/>
              <a:t>Tip : enkele dagen aan druppellader en dan weer naar andere moto of gewoon afleggen.</a:t>
            </a:r>
            <a:endParaRPr lang="nl-BE" dirty="0"/>
          </a:p>
        </p:txBody>
      </p:sp>
      <p:sp>
        <p:nvSpPr>
          <p:cNvPr id="5" name="Titel 4"/>
          <p:cNvSpPr>
            <a:spLocks noGrp="1"/>
          </p:cNvSpPr>
          <p:nvPr>
            <p:ph type="title"/>
          </p:nvPr>
        </p:nvSpPr>
        <p:spPr/>
        <p:txBody>
          <a:bodyPr/>
          <a:lstStyle/>
          <a:p>
            <a:r>
              <a:rPr lang="nl-BE" dirty="0" smtClean="0"/>
              <a:t>Druppellader</a:t>
            </a:r>
            <a:endParaRPr lang="nl-BE"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Compressiemeter</a:t>
            </a:r>
            <a:endParaRPr lang="nl-BE" dirty="0"/>
          </a:p>
        </p:txBody>
      </p:sp>
      <p:pic>
        <p:nvPicPr>
          <p:cNvPr id="6" name="Tijdelijke aanduiding voor inhoud 5" descr="compressiemeter.jpg"/>
          <p:cNvPicPr>
            <a:picLocks noGrp="1" noChangeAspect="1"/>
          </p:cNvPicPr>
          <p:nvPr>
            <p:ph sz="half" idx="1"/>
          </p:nvPr>
        </p:nvPicPr>
        <p:blipFill>
          <a:blip r:embed="rId2" cstate="print"/>
          <a:stretch>
            <a:fillRect/>
          </a:stretch>
        </p:blipFill>
        <p:spPr>
          <a:xfrm>
            <a:off x="457200" y="1780381"/>
            <a:ext cx="4059238" cy="4059238"/>
          </a:xfrm>
        </p:spPr>
      </p:pic>
      <p:pic>
        <p:nvPicPr>
          <p:cNvPr id="7" name="Tijdelijke aanduiding voor inhoud 6" descr="compressiemeter2.jpg"/>
          <p:cNvPicPr>
            <a:picLocks noGrp="1" noChangeAspect="1"/>
          </p:cNvPicPr>
          <p:nvPr>
            <p:ph sz="half" idx="2"/>
          </p:nvPr>
        </p:nvPicPr>
        <p:blipFill>
          <a:blip r:embed="rId3" cstate="print"/>
          <a:stretch>
            <a:fillRect/>
          </a:stretch>
        </p:blipFill>
        <p:spPr>
          <a:xfrm>
            <a:off x="4963854" y="1524000"/>
            <a:ext cx="3427929" cy="4572000"/>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Compressiemeter met registratie</a:t>
            </a:r>
            <a:endParaRPr lang="nl-BE" dirty="0"/>
          </a:p>
        </p:txBody>
      </p:sp>
      <p:pic>
        <p:nvPicPr>
          <p:cNvPr id="6" name="Tijdelijke aanduiding voor inhoud 5" descr="compressiemeter4.jpg"/>
          <p:cNvPicPr>
            <a:picLocks noGrp="1" noChangeAspect="1"/>
          </p:cNvPicPr>
          <p:nvPr>
            <p:ph sz="half" idx="1"/>
          </p:nvPr>
        </p:nvPicPr>
        <p:blipFill>
          <a:blip r:embed="rId2" cstate="print"/>
          <a:stretch>
            <a:fillRect/>
          </a:stretch>
        </p:blipFill>
        <p:spPr>
          <a:xfrm>
            <a:off x="457200" y="2285244"/>
            <a:ext cx="4059238" cy="3049511"/>
          </a:xfrm>
        </p:spPr>
      </p:pic>
      <p:pic>
        <p:nvPicPr>
          <p:cNvPr id="7" name="Tijdelijke aanduiding voor inhoud 6" descr="compressiemeter3.gif"/>
          <p:cNvPicPr>
            <a:picLocks noGrp="1" noChangeAspect="1"/>
          </p:cNvPicPr>
          <p:nvPr>
            <p:ph sz="half" idx="2"/>
          </p:nvPr>
        </p:nvPicPr>
        <p:blipFill>
          <a:blip r:embed="rId3" cstate="print"/>
          <a:stretch>
            <a:fillRect/>
          </a:stretch>
        </p:blipFill>
        <p:spPr>
          <a:xfrm>
            <a:off x="5058569" y="2667000"/>
            <a:ext cx="3238500" cy="2286000"/>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normAutofit lnSpcReduction="10000"/>
          </a:bodyPr>
          <a:lstStyle/>
          <a:p>
            <a:r>
              <a:rPr lang="nl-BE" dirty="0" smtClean="0"/>
              <a:t>Motor warm laten draaien</a:t>
            </a:r>
          </a:p>
          <a:p>
            <a:r>
              <a:rPr lang="nl-BE" dirty="0" smtClean="0"/>
              <a:t>Ontsteking uitschakelen (best primair circuit of bougie naar massa leggen(nooit los laten hangen!))</a:t>
            </a:r>
          </a:p>
          <a:p>
            <a:r>
              <a:rPr lang="nl-BE" dirty="0" smtClean="0"/>
              <a:t>Gas </a:t>
            </a:r>
            <a:r>
              <a:rPr lang="nl-BE" dirty="0" smtClean="0"/>
              <a:t>en choke volledig </a:t>
            </a:r>
            <a:r>
              <a:rPr lang="nl-BE" dirty="0" smtClean="0"/>
              <a:t>open </a:t>
            </a:r>
            <a:r>
              <a:rPr lang="nl-BE" dirty="0" smtClean="0"/>
              <a:t>draaien en dan kicken (of elektrisch</a:t>
            </a:r>
            <a:r>
              <a:rPr lang="nl-BE" dirty="0" smtClean="0"/>
              <a:t>) (luchtinlaat moet vrij zijn!)</a:t>
            </a:r>
            <a:endParaRPr lang="nl-BE" dirty="0" smtClean="0"/>
          </a:p>
          <a:p>
            <a:r>
              <a:rPr lang="nl-BE" dirty="0" smtClean="0"/>
              <a:t>De compressiedruk hangt af van de compressieverhouding en van de kleptiming en de staat van de motor: opzoeken wat constructeur zegt</a:t>
            </a:r>
          </a:p>
          <a:p>
            <a:r>
              <a:rPr lang="nl-BE" dirty="0" smtClean="0"/>
              <a:t>De compressie moet meestal iets hoger zijn dan de compressieverhouding van de </a:t>
            </a:r>
            <a:r>
              <a:rPr lang="nl-BE" dirty="0" smtClean="0"/>
              <a:t>motor</a:t>
            </a:r>
          </a:p>
          <a:p>
            <a:r>
              <a:rPr lang="nl-BE" dirty="0" smtClean="0"/>
              <a:t>Interessant om bij 2 cilinder een vergelijking te doen.</a:t>
            </a:r>
            <a:endParaRPr lang="nl-BE" dirty="0"/>
          </a:p>
        </p:txBody>
      </p:sp>
      <p:sp>
        <p:nvSpPr>
          <p:cNvPr id="5" name="Titel 4"/>
          <p:cNvSpPr>
            <a:spLocks noGrp="1"/>
          </p:cNvSpPr>
          <p:nvPr>
            <p:ph type="title"/>
          </p:nvPr>
        </p:nvSpPr>
        <p:spPr/>
        <p:txBody>
          <a:bodyPr/>
          <a:lstStyle/>
          <a:p>
            <a:r>
              <a:rPr lang="nl-BE" dirty="0" smtClean="0"/>
              <a:t>Compressiemeter: werkwijze</a:t>
            </a:r>
            <a:endParaRPr lang="nl-BE"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err="1" smtClean="0"/>
              <a:t>Drukverliestest</a:t>
            </a:r>
            <a:endParaRPr lang="nl-BE" dirty="0"/>
          </a:p>
        </p:txBody>
      </p:sp>
      <p:pic>
        <p:nvPicPr>
          <p:cNvPr id="6" name="Tijdelijke aanduiding voor inhoud 5" descr="drukverliestest1.jpg"/>
          <p:cNvPicPr>
            <a:picLocks noGrp="1" noChangeAspect="1"/>
          </p:cNvPicPr>
          <p:nvPr>
            <p:ph sz="half" idx="1"/>
          </p:nvPr>
        </p:nvPicPr>
        <p:blipFill>
          <a:blip r:embed="rId2" cstate="print"/>
          <a:stretch>
            <a:fillRect/>
          </a:stretch>
        </p:blipFill>
        <p:spPr>
          <a:xfrm>
            <a:off x="457200" y="2166975"/>
            <a:ext cx="4059238" cy="3286050"/>
          </a:xfrm>
        </p:spPr>
      </p:pic>
      <p:pic>
        <p:nvPicPr>
          <p:cNvPr id="7" name="Tijdelijke aanduiding voor inhoud 6" descr="drukverliestest2.gif"/>
          <p:cNvPicPr>
            <a:picLocks noGrp="1" noChangeAspect="1"/>
          </p:cNvPicPr>
          <p:nvPr>
            <p:ph sz="half" idx="2"/>
          </p:nvPr>
        </p:nvPicPr>
        <p:blipFill>
          <a:blip r:embed="rId3" cstate="print"/>
          <a:stretch>
            <a:fillRect/>
          </a:stretch>
        </p:blipFill>
        <p:spPr>
          <a:xfrm>
            <a:off x="4772819" y="2024062"/>
            <a:ext cx="3810000" cy="3571875"/>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BE" dirty="0" err="1" smtClean="0"/>
              <a:t>Compressiedrukverliezen</a:t>
            </a:r>
            <a:r>
              <a:rPr lang="nl-BE" dirty="0" smtClean="0"/>
              <a:t> kunnen verschillende oorzaken hebben: defecten aan de cilinderkop, aan de cilinderkoppakking, aan de kleppen of aan de zuigerveren. Het zoeken naar die oorzaken kan soms langer duren dan de reparatie zelf.  Met de </a:t>
            </a:r>
            <a:r>
              <a:rPr lang="nl-BE" dirty="0" err="1" smtClean="0"/>
              <a:t>drukverliesmeter</a:t>
            </a:r>
            <a:r>
              <a:rPr lang="nl-BE" dirty="0" smtClean="0"/>
              <a:t> of lektester </a:t>
            </a:r>
            <a:r>
              <a:rPr lang="nl-BE" dirty="0" smtClean="0"/>
              <a:t>kan de fout door één persoon snel en exact vastgesteld en de oorzaak precies gelokaliseerd. Het principe is eenvoudig: Er wordt perslucht in de betreffende cilinder geperst, het drukverlies in percent wordt op de meetschaal afgelezen en de plaats waar de perslucht ontsnapt op grond van de geluidsontwikkeling vastgesteld. </a:t>
            </a:r>
          </a:p>
          <a:p>
            <a:pPr>
              <a:buNone/>
            </a:pPr>
            <a:endParaRPr lang="nl-BE" dirty="0"/>
          </a:p>
        </p:txBody>
      </p:sp>
      <p:sp>
        <p:nvSpPr>
          <p:cNvPr id="3" name="Titel 2"/>
          <p:cNvSpPr>
            <a:spLocks noGrp="1"/>
          </p:cNvSpPr>
          <p:nvPr>
            <p:ph type="title"/>
          </p:nvPr>
        </p:nvSpPr>
        <p:spPr/>
        <p:txBody>
          <a:bodyPr/>
          <a:lstStyle/>
          <a:p>
            <a:r>
              <a:rPr lang="nl-BE" dirty="0" err="1" smtClean="0"/>
              <a:t>Drukverliestest</a:t>
            </a:r>
            <a:r>
              <a:rPr lang="nl-BE" dirty="0" smtClean="0"/>
              <a:t>: werkingsprincipe</a:t>
            </a:r>
            <a:endParaRPr lang="nl-B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Je kan bepalen met welk moment je iets lostrekt</a:t>
            </a:r>
          </a:p>
          <a:p>
            <a:r>
              <a:rPr lang="nl-BE" dirty="0" smtClean="0"/>
              <a:t>Je weet als je al in de buurt bent van het gewenste moment</a:t>
            </a:r>
          </a:p>
          <a:p>
            <a:r>
              <a:rPr lang="nl-BE" dirty="0" smtClean="0"/>
              <a:t>Minder kans op grote fouten (je ziet beter wat je doet)</a:t>
            </a:r>
          </a:p>
          <a:p>
            <a:r>
              <a:rPr lang="nl-BE" dirty="0" smtClean="0"/>
              <a:t>Let ook op dat je de juiste schaal gebruikt</a:t>
            </a:r>
          </a:p>
          <a:p>
            <a:r>
              <a:rPr lang="nl-BE" dirty="0" smtClean="0"/>
              <a:t>Meer kans op kleine fout (afwijking door niet precies loodrecht op de schaal en de wijzer te kijken)</a:t>
            </a:r>
          </a:p>
          <a:p>
            <a:r>
              <a:rPr lang="nl-BE" dirty="0" smtClean="0"/>
              <a:t>Nadeel: je moet een duidelijk zicht hebben op je sleutel</a:t>
            </a:r>
          </a:p>
          <a:p>
            <a:r>
              <a:rPr lang="nl-BE" dirty="0" smtClean="0"/>
              <a:t>Kwetsbaarder  gereedschap</a:t>
            </a:r>
          </a:p>
          <a:p>
            <a:endParaRPr lang="nl-BE" dirty="0"/>
          </a:p>
        </p:txBody>
      </p:sp>
      <p:sp>
        <p:nvSpPr>
          <p:cNvPr id="3" name="Titel 2"/>
          <p:cNvSpPr>
            <a:spLocks noGrp="1"/>
          </p:cNvSpPr>
          <p:nvPr>
            <p:ph type="title"/>
          </p:nvPr>
        </p:nvSpPr>
        <p:spPr/>
        <p:txBody>
          <a:bodyPr/>
          <a:lstStyle/>
          <a:p>
            <a:r>
              <a:rPr lang="nl-BE" dirty="0" smtClean="0"/>
              <a:t>Eigenschappen:</a:t>
            </a:r>
            <a:endParaRPr lang="nl-BE"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De zuiger wordt heel precies op BDP gezet met beide kleppen gesloten.</a:t>
            </a:r>
          </a:p>
          <a:p>
            <a:r>
              <a:rPr lang="nl-BE" dirty="0" smtClean="0"/>
              <a:t>Dan wordt de tester aangesloten: die heeft perslucht nodig van minimaal 4 bar</a:t>
            </a:r>
          </a:p>
          <a:p>
            <a:r>
              <a:rPr lang="nl-BE" dirty="0" smtClean="0"/>
              <a:t>Men kijkt op de schaal hoeveel procent verlies er is en vergelijkt dat met de </a:t>
            </a:r>
            <a:r>
              <a:rPr lang="nl-BE" dirty="0" err="1" smtClean="0"/>
              <a:t>constructeur-gegevens</a:t>
            </a:r>
            <a:r>
              <a:rPr lang="nl-BE" dirty="0" smtClean="0"/>
              <a:t>.</a:t>
            </a:r>
          </a:p>
          <a:p>
            <a:r>
              <a:rPr lang="nl-BE" dirty="0" smtClean="0"/>
              <a:t>Voordeel: motor moet niet gekickt of gestart worden.</a:t>
            </a:r>
          </a:p>
          <a:p>
            <a:r>
              <a:rPr lang="nl-BE" dirty="0" smtClean="0"/>
              <a:t>Gesis verraad het probleem: uitlaat, carburator, </a:t>
            </a:r>
            <a:r>
              <a:rPr lang="nl-BE" dirty="0" err="1" smtClean="0"/>
              <a:t>carterontluchting</a:t>
            </a:r>
            <a:r>
              <a:rPr lang="nl-BE" dirty="0" smtClean="0"/>
              <a:t> of vuldop en eventueel radiator.</a:t>
            </a:r>
            <a:endParaRPr lang="nl-BE" dirty="0"/>
          </a:p>
        </p:txBody>
      </p:sp>
      <p:sp>
        <p:nvSpPr>
          <p:cNvPr id="3" name="Titel 2"/>
          <p:cNvSpPr>
            <a:spLocks noGrp="1"/>
          </p:cNvSpPr>
          <p:nvPr>
            <p:ph type="title"/>
          </p:nvPr>
        </p:nvSpPr>
        <p:spPr/>
        <p:txBody>
          <a:bodyPr/>
          <a:lstStyle/>
          <a:p>
            <a:r>
              <a:rPr lang="nl-BE" dirty="0" err="1" smtClean="0"/>
              <a:t>Drukverliestest</a:t>
            </a:r>
            <a:r>
              <a:rPr lang="nl-BE" dirty="0" smtClean="0"/>
              <a:t>: werkwijze</a:t>
            </a:r>
            <a:endParaRPr lang="nl-BE"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BE" dirty="0" smtClean="0"/>
              <a:t>Bedankt voor je aandacht!</a:t>
            </a:r>
            <a:endParaRPr lang="nl-BE" dirty="0"/>
          </a:p>
        </p:txBody>
      </p:sp>
      <p:pic>
        <p:nvPicPr>
          <p:cNvPr id="6" name="Tijdelijke aanduiding voor inhoud 5" descr="Vraagteken.jpg"/>
          <p:cNvPicPr>
            <a:picLocks noGrp="1" noChangeAspect="1"/>
          </p:cNvPicPr>
          <p:nvPr>
            <p:ph idx="1"/>
          </p:nvPr>
        </p:nvPicPr>
        <p:blipFill>
          <a:blip r:embed="rId2" cstate="print"/>
          <a:stretch>
            <a:fillRect/>
          </a:stretch>
        </p:blipFill>
        <p:spPr>
          <a:xfrm>
            <a:off x="3333750" y="2443162"/>
            <a:ext cx="2476500" cy="2733675"/>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914</TotalTime>
  <Words>2318</Words>
  <Application>Microsoft Office PowerPoint</Application>
  <PresentationFormat>Diavoorstelling (4:3)</PresentationFormat>
  <Paragraphs>257</Paragraphs>
  <Slides>91</Slides>
  <Notes>0</Notes>
  <HiddenSlides>0</HiddenSlides>
  <MMClips>0</MMClips>
  <ScaleCrop>false</ScaleCrop>
  <HeadingPairs>
    <vt:vector size="4" baseType="variant">
      <vt:variant>
        <vt:lpstr>Thema</vt:lpstr>
      </vt:variant>
      <vt:variant>
        <vt:i4>1</vt:i4>
      </vt:variant>
      <vt:variant>
        <vt:lpstr>Diatitels</vt:lpstr>
      </vt:variant>
      <vt:variant>
        <vt:i4>91</vt:i4>
      </vt:variant>
    </vt:vector>
  </HeadingPairs>
  <TitlesOfParts>
    <vt:vector size="92" baseType="lpstr">
      <vt:lpstr>Papier</vt:lpstr>
      <vt:lpstr>Gereedschappen voor het onderhoud van je motorfiets </vt:lpstr>
      <vt:lpstr>De momentsleutel</vt:lpstr>
      <vt:lpstr>Doel van de  moment sleutel</vt:lpstr>
      <vt:lpstr>Wat is een moment?</vt:lpstr>
      <vt:lpstr>Soorten momentsleutels: 1)Met automatische afslag</vt:lpstr>
      <vt:lpstr>Eigenschappen</vt:lpstr>
      <vt:lpstr>Instellen momentsleutel: kijk op de lineaire en de cirkelvormige (nauwkeuriger) schaal </vt:lpstr>
      <vt:lpstr>2)Met wijzer</vt:lpstr>
      <vt:lpstr>Eigenschappen:</vt:lpstr>
      <vt:lpstr>Tabel met aanhaalmomenten: afhankelijk van de sterkteklasse van de bout</vt:lpstr>
      <vt:lpstr>Diktelemmers of voelermaatjes</vt:lpstr>
      <vt:lpstr>Voelermaatjes</vt:lpstr>
      <vt:lpstr>Toepassingen</vt:lpstr>
      <vt:lpstr>Klepspeling controleren en regelen</vt:lpstr>
      <vt:lpstr>Let op: bij slijtage kan je meer speling hebben dan je hebt ingesteld</vt:lpstr>
      <vt:lpstr>Alternatieve en betere werkwijze bij slijtage :instellen met meetklok</vt:lpstr>
      <vt:lpstr>Methode</vt:lpstr>
      <vt:lpstr>De meetklok</vt:lpstr>
      <vt:lpstr>De meetklok</vt:lpstr>
      <vt:lpstr>Speciale types meetklokken: kleine uitvoering</vt:lpstr>
      <vt:lpstr>Toepassing: Meten axiale slag koppeling</vt:lpstr>
      <vt:lpstr>Toepassing: Meten speling tandwielen</vt:lpstr>
      <vt:lpstr>Toepassing: Correct opstellen werkstuk vooraf aan de bewerking</vt:lpstr>
      <vt:lpstr>Toepassing: bij herspaken wiel</vt:lpstr>
      <vt:lpstr>Meten van ovaliteit en coniciteit cilinder</vt:lpstr>
      <vt:lpstr>Verschil tussen beiden</vt:lpstr>
      <vt:lpstr>Coniciteit     Ovaliteit</vt:lpstr>
      <vt:lpstr>Slijtage ongelijk in de cilinder</vt:lpstr>
      <vt:lpstr>Beweging van de zuiger in de cilinder</vt:lpstr>
      <vt:lpstr>Beugelschroefmaat (“micrometer”)</vt:lpstr>
      <vt:lpstr>Beugelschroefmaat</vt:lpstr>
      <vt:lpstr>Aflezing: let op de “halve” milimeter</vt:lpstr>
      <vt:lpstr>De vacuümmeter</vt:lpstr>
      <vt:lpstr>Doel van de  vacuümmeter</vt:lpstr>
      <vt:lpstr>Met wijzer</vt:lpstr>
      <vt:lpstr>Carbtune</vt:lpstr>
      <vt:lpstr>Elektronische uitvoering (LED’s)</vt:lpstr>
      <vt:lpstr>Opbouwtype</vt:lpstr>
      <vt:lpstr>Werkwijze</vt:lpstr>
      <vt:lpstr>Werkwijze</vt:lpstr>
      <vt:lpstr>Controle  achteraf</vt:lpstr>
      <vt:lpstr>Diagnose met vacuümeter</vt:lpstr>
      <vt:lpstr>Normale toestand: ralenti  </vt:lpstr>
      <vt:lpstr>Normale toestand: gas geven  </vt:lpstr>
      <vt:lpstr>Versleten zuigerveren op ralenti </vt:lpstr>
      <vt:lpstr>Versleten zuigerveren bij gas geven en lossen. </vt:lpstr>
      <vt:lpstr>Zwakke klepveren </vt:lpstr>
      <vt:lpstr>Lek in inlaatleidng </vt:lpstr>
      <vt:lpstr>Verstopte uitlaat </vt:lpstr>
      <vt:lpstr>Link met animatie over vacuümmeter gebruiken</vt:lpstr>
      <vt:lpstr>Klepveer tang</vt:lpstr>
      <vt:lpstr>Gebruik</vt:lpstr>
      <vt:lpstr>Zelf geknutseld : meestal niet zo veilig!</vt:lpstr>
      <vt:lpstr>Alternatieven: beter</vt:lpstr>
      <vt:lpstr>Variantes klepveertang</vt:lpstr>
      <vt:lpstr>De contacthoekmeter</vt:lpstr>
      <vt:lpstr>De contacthoekmeter</vt:lpstr>
      <vt:lpstr>De contacthoekmeter</vt:lpstr>
      <vt:lpstr>De contacthoek: principe</vt:lpstr>
      <vt:lpstr>De contacthoek zelf</vt:lpstr>
      <vt:lpstr>De stroboscooplamp</vt:lpstr>
      <vt:lpstr>Doel van de stroboscooplamp</vt:lpstr>
      <vt:lpstr>Tips over de stroboscooplamp</vt:lpstr>
      <vt:lpstr>Belangrijk bij metingen:vergis je niet!</vt:lpstr>
      <vt:lpstr>De gradenschijf : controle kleppentiming</vt:lpstr>
      <vt:lpstr>Gradenschijf</vt:lpstr>
      <vt:lpstr>Klep-lichtdiagram. Op de horizontale as de krukasgraden en op de verticale de lichthoogte.</vt:lpstr>
      <vt:lpstr>Dopsleutels</vt:lpstr>
      <vt:lpstr>Haaksleutels</vt:lpstr>
      <vt:lpstr>Verstelbare types</vt:lpstr>
      <vt:lpstr>Speciale sleuteltypes </vt:lpstr>
      <vt:lpstr>Zuigerveerklem(band)</vt:lpstr>
      <vt:lpstr>De rodeerstok</vt:lpstr>
      <vt:lpstr>Rodeerpasta</vt:lpstr>
      <vt:lpstr>De multimeter</vt:lpstr>
      <vt:lpstr>Toepassing multimeter</vt:lpstr>
      <vt:lpstr>De stroomtang</vt:lpstr>
      <vt:lpstr>De stroomtang</vt:lpstr>
      <vt:lpstr>Accuzuurweger</vt:lpstr>
      <vt:lpstr>Accuzuurweger</vt:lpstr>
      <vt:lpstr>Acculader</vt:lpstr>
      <vt:lpstr>Acculader</vt:lpstr>
      <vt:lpstr>Druppellader</vt:lpstr>
      <vt:lpstr>Druppellader</vt:lpstr>
      <vt:lpstr>Compressiemeter</vt:lpstr>
      <vt:lpstr>Compressiemeter met registratie</vt:lpstr>
      <vt:lpstr>Compressiemeter: werkwijze</vt:lpstr>
      <vt:lpstr>Drukverliestest</vt:lpstr>
      <vt:lpstr>Drukverliestest: werkingsprincipe</vt:lpstr>
      <vt:lpstr>Drukverliestest: werkwijze</vt:lpstr>
      <vt:lpstr>Bedankt voor je aandacht!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Gereedschappen voor het onderhoud van je motorfiets</dc:title>
  <dc:creator>marc</dc:creator>
  <cp:lastModifiedBy>marc</cp:lastModifiedBy>
  <cp:revision>85</cp:revision>
  <dcterms:created xsi:type="dcterms:W3CDTF">2013-10-28T09:08:04Z</dcterms:created>
  <dcterms:modified xsi:type="dcterms:W3CDTF">2013-12-06T16:37:33Z</dcterms:modified>
</cp:coreProperties>
</file>